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334" r:id="rId3"/>
    <p:sldId id="331" r:id="rId4"/>
    <p:sldId id="335" r:id="rId5"/>
    <p:sldId id="336" r:id="rId6"/>
    <p:sldId id="327" r:id="rId7"/>
    <p:sldId id="328" r:id="rId8"/>
    <p:sldId id="333" r:id="rId9"/>
    <p:sldId id="330" r:id="rId10"/>
    <p:sldId id="329" r:id="rId11"/>
    <p:sldId id="302" r:id="rId12"/>
    <p:sldId id="321" r:id="rId13"/>
    <p:sldId id="318" r:id="rId14"/>
    <p:sldId id="322" r:id="rId15"/>
    <p:sldId id="323" r:id="rId16"/>
    <p:sldId id="325" r:id="rId17"/>
    <p:sldId id="326" r:id="rId18"/>
    <p:sldId id="324" r:id="rId19"/>
    <p:sldId id="320" r:id="rId20"/>
    <p:sldId id="319" r:id="rId21"/>
  </p:sldIdLst>
  <p:sldSz cx="12192000" cy="6858000"/>
  <p:notesSz cx="6218238" cy="90662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4F634E-3241-4723-B00C-25DF3906B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61FF7AC-D459-4749-AB6E-7F096127D1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48D82F-2326-47F2-A017-35CDCB09E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FD1530-CEEA-4E92-AE10-6368E841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7DF6F6-FA49-4011-828A-16E970F7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857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1CC4B4-5440-4BD4-B098-59560EEBD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638E7CF-966F-4B56-B936-CDCC25DA4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B029C1-1B54-4566-B534-9D589A61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050C92-1AD0-4536-964C-B5756E143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78A09F-9796-437E-97CE-69A33A1D7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11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89D4E92-56BF-4926-B5CC-15E72C08EB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8D59024-C324-49FE-9035-00B13C063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3BA846-6B93-4093-8CBB-2CFAD170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442718C-08CA-45CE-B496-9C2E8D7E5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E94740-276D-4E23-A200-823C2ED3F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396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A7D660-60F4-4DA2-A9BE-1D2C9F3B0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2AB2E8-60D9-4135-A4AC-19A5B43E7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AD5BE4-44CC-4071-A7AD-14B183C01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587F620-0E57-41AA-BE48-0EC551ED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C548AC-04C0-4262-BCF8-1C6E5DCEF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6449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C31239-E9F3-480B-B37E-083DA3AE8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425C6F-0524-43D2-9176-A74FF9667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9B05567-80DF-4BFA-A67D-B07191608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83CAB2-1F60-451C-9F0D-426E5E61D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5D3607-6E9E-43C7-85E1-EBE3A995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378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B4D992-0EFA-4BD3-99F6-745360DED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8AD23E-19CE-41B1-9165-0C0BA3E74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087E52-316A-444E-911E-7013E02A0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FA2FE90-9092-47D8-B6B5-454115E2B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4EDB9F5-DDE7-4D49-A59B-CDA2A3182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4C0E51-5B8F-44B3-B55F-568F7AAD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304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D6B0A5-021A-4DF1-A4C8-6359A608C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B8F1F7-DBB8-4744-B85A-AFCA2A710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59F187-5D88-4DB5-B4D0-9918616C6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BAF5A6-A0BA-49AD-A32F-D8C7C8DAE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CE6E3FE-70B7-4A57-B2B1-B90245553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75419FD-700C-4502-BBBE-B74684D3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3437A05A-CF09-4556-8249-9356E2142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DB6DB7D-B94E-4B94-9233-4B4340B13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45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12D70E-2787-4B4D-A13C-2DD59699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E0525B-29E0-42DF-AA30-FC2909395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E3F5CE8-002B-4F0E-A151-E566844CA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D5699A6-E5E3-4295-9512-3E95ACFF6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766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842FE06-9B1E-4AD8-BBD0-2A6C02274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8E6D9BB-0D64-4934-823B-F03ED3D7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9A0D55-E3A1-4156-B05B-75CC334AB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901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60311A-3002-4738-80C9-B6306F6D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1A8B05-2E19-4DBB-8FE3-572305652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6310EBD-54A1-473B-82FA-5798EC3CD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3BA04E-0732-4A23-83FD-386457EB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86011A-9231-46DE-A8A4-16865218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021D892-A90B-4F9E-92DF-0ABB3890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825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D57B1F-37FA-47A7-90DA-EA6A1708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D0AED2-9182-48AD-8896-E857F68933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38FD35-8402-4C37-92F6-4E7253B02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8118D85-76B8-4B10-94F9-DB6D1DDBF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C2B721C-4606-44C0-9D56-3719AE3C5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EEDA3B-5773-4B73-92AF-434E5401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36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023C421-C522-4D9C-BBC4-763225D5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CC8D70-D682-47D2-9C00-DA3DE32AF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440D59E-B55A-4994-A60A-77A3C34CF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20D35-241D-4F51-A281-E1E94DD7FE93}" type="datetimeFigureOut">
              <a:rPr kumimoji="1" lang="ja-JP" altLang="en-US" smtClean="0"/>
              <a:t>2025/2/14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1DE9E-39EA-4CA5-A980-05B4690667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86827A-761B-4C11-A9C6-640A2F774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4A82-F274-4716-8923-158B26C0C4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348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5E0EB6B-4785-22A6-FD7D-7C1596F657CC}"/>
              </a:ext>
            </a:extLst>
          </p:cNvPr>
          <p:cNvSpPr txBox="1"/>
          <p:nvPr/>
        </p:nvSpPr>
        <p:spPr>
          <a:xfrm>
            <a:off x="220140" y="535656"/>
            <a:ext cx="2178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/>
              <a:t>縮尺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8556D5B-BCE5-1B60-8E7B-903AB66526F4}"/>
              </a:ext>
            </a:extLst>
          </p:cNvPr>
          <p:cNvSpPr txBox="1"/>
          <p:nvPr/>
        </p:nvSpPr>
        <p:spPr>
          <a:xfrm>
            <a:off x="2033979" y="3122359"/>
            <a:ext cx="9457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i="0" dirty="0">
                <a:effectLst/>
                <a:latin typeface="Roboto" panose="02000000000000000000" pitchFamily="2" charset="0"/>
              </a:rPr>
              <a:t>実際の長さを縮めた割合のこと</a:t>
            </a:r>
            <a:endParaRPr lang="ja-JP" altLang="en-US" sz="48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314676-5576-DB06-5D1A-A56DFCB7EC71}"/>
              </a:ext>
            </a:extLst>
          </p:cNvPr>
          <p:cNvSpPr txBox="1"/>
          <p:nvPr/>
        </p:nvSpPr>
        <p:spPr>
          <a:xfrm>
            <a:off x="2520742" y="1099786"/>
            <a:ext cx="21830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/>
              <a:t>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8B92B43-1CB1-338B-88D5-24029874D55B}"/>
              </a:ext>
            </a:extLst>
          </p:cNvPr>
          <p:cNvSpPr txBox="1"/>
          <p:nvPr/>
        </p:nvSpPr>
        <p:spPr>
          <a:xfrm>
            <a:off x="7018807" y="1212133"/>
            <a:ext cx="192776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500" b="1" dirty="0"/>
              <a:t>尺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DBC957B-7D4E-7435-D57A-6AA767838ADF}"/>
              </a:ext>
            </a:extLst>
          </p:cNvPr>
          <p:cNvSpPr txBox="1"/>
          <p:nvPr/>
        </p:nvSpPr>
        <p:spPr>
          <a:xfrm>
            <a:off x="4271351" y="769351"/>
            <a:ext cx="2370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ちぢむ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F358CA-AFFB-3994-4B00-842104018E6B}"/>
              </a:ext>
            </a:extLst>
          </p:cNvPr>
          <p:cNvSpPr txBox="1"/>
          <p:nvPr/>
        </p:nvSpPr>
        <p:spPr>
          <a:xfrm>
            <a:off x="4271351" y="1562101"/>
            <a:ext cx="2788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ちぢまる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6A1FCCC-2BBF-3EC3-6043-43F6E80723B2}"/>
              </a:ext>
            </a:extLst>
          </p:cNvPr>
          <p:cNvSpPr txBox="1"/>
          <p:nvPr/>
        </p:nvSpPr>
        <p:spPr>
          <a:xfrm>
            <a:off x="4271351" y="2399625"/>
            <a:ext cx="2788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ちぢめる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ED4D15-B982-FBA7-0B5E-480B2DB4A340}"/>
              </a:ext>
            </a:extLst>
          </p:cNvPr>
          <p:cNvSpPr txBox="1"/>
          <p:nvPr/>
        </p:nvSpPr>
        <p:spPr>
          <a:xfrm>
            <a:off x="8862848" y="628949"/>
            <a:ext cx="2788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長さ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BA2AC6C-59A7-0132-EFDA-28F16AD1A269}"/>
              </a:ext>
            </a:extLst>
          </p:cNvPr>
          <p:cNvSpPr txBox="1"/>
          <p:nvPr/>
        </p:nvSpPr>
        <p:spPr>
          <a:xfrm>
            <a:off x="8862847" y="1448146"/>
            <a:ext cx="31684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長さの単位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24F3505-1B39-CA3F-18D1-3C0255429879}"/>
              </a:ext>
            </a:extLst>
          </p:cNvPr>
          <p:cNvSpPr txBox="1"/>
          <p:nvPr/>
        </p:nvSpPr>
        <p:spPr>
          <a:xfrm>
            <a:off x="8862848" y="2188473"/>
            <a:ext cx="2788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ものさし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1472AC-35B2-A5FF-8E4E-80847274D3B5}"/>
              </a:ext>
            </a:extLst>
          </p:cNvPr>
          <p:cNvSpPr txBox="1"/>
          <p:nvPr/>
        </p:nvSpPr>
        <p:spPr>
          <a:xfrm>
            <a:off x="2520742" y="606975"/>
            <a:ext cx="2131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しゅく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7F5A5C0-BB87-57E1-48C4-FE7E79DFE1D6}"/>
              </a:ext>
            </a:extLst>
          </p:cNvPr>
          <p:cNvSpPr txBox="1"/>
          <p:nvPr/>
        </p:nvSpPr>
        <p:spPr>
          <a:xfrm>
            <a:off x="6933345" y="631922"/>
            <a:ext cx="2356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しゃく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66301FB-E66B-01DB-82D4-7EC3971EDBEF}"/>
              </a:ext>
            </a:extLst>
          </p:cNvPr>
          <p:cNvSpPr txBox="1"/>
          <p:nvPr/>
        </p:nvSpPr>
        <p:spPr>
          <a:xfrm>
            <a:off x="98165" y="143016"/>
            <a:ext cx="2624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しゅくしゃく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9D08581-374D-C9B0-9E8E-40CD595253F2}"/>
              </a:ext>
            </a:extLst>
          </p:cNvPr>
          <p:cNvSpPr txBox="1"/>
          <p:nvPr/>
        </p:nvSpPr>
        <p:spPr>
          <a:xfrm>
            <a:off x="714526" y="4552983"/>
            <a:ext cx="2178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/>
              <a:t>縮尺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1167128-D4EC-33DD-0AD1-77EB3C8E5018}"/>
              </a:ext>
            </a:extLst>
          </p:cNvPr>
          <p:cNvGrpSpPr/>
          <p:nvPr/>
        </p:nvGrpSpPr>
        <p:grpSpPr>
          <a:xfrm>
            <a:off x="2673628" y="4225689"/>
            <a:ext cx="1144698" cy="1809543"/>
            <a:chOff x="924791" y="4224359"/>
            <a:chExt cx="538237" cy="1809543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9459CE4D-D338-3F40-41E8-AAA71666FF69}"/>
                </a:ext>
              </a:extLst>
            </p:cNvPr>
            <p:cNvSpPr txBox="1"/>
            <p:nvPr/>
          </p:nvSpPr>
          <p:spPr>
            <a:xfrm>
              <a:off x="924791" y="5018239"/>
              <a:ext cx="5382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0" b="1" dirty="0"/>
                <a:t>10</a:t>
              </a:r>
              <a:endParaRPr kumimoji="1" lang="ja-JP" altLang="en-US" sz="6000" b="1" dirty="0"/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E49F7458-908A-112F-E9DB-AC976875B904}"/>
                </a:ext>
              </a:extLst>
            </p:cNvPr>
            <p:cNvCxnSpPr>
              <a:cxnSpLocks/>
            </p:cNvCxnSpPr>
            <p:nvPr/>
          </p:nvCxnSpPr>
          <p:spPr>
            <a:xfrm>
              <a:off x="924791" y="5053773"/>
              <a:ext cx="45484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17E3737-7973-6D42-8651-7791AE17AEB1}"/>
                </a:ext>
              </a:extLst>
            </p:cNvPr>
            <p:cNvSpPr txBox="1"/>
            <p:nvPr/>
          </p:nvSpPr>
          <p:spPr>
            <a:xfrm>
              <a:off x="1031041" y="4224359"/>
              <a:ext cx="348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0" b="1" dirty="0"/>
                <a:t>1</a:t>
              </a:r>
              <a:endParaRPr kumimoji="1" lang="ja-JP" altLang="en-US" sz="6000" b="1" dirty="0"/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9A21B92-A315-B90B-2EA1-85124A189805}"/>
              </a:ext>
            </a:extLst>
          </p:cNvPr>
          <p:cNvSpPr txBox="1"/>
          <p:nvPr/>
        </p:nvSpPr>
        <p:spPr>
          <a:xfrm>
            <a:off x="4503659" y="4737648"/>
            <a:ext cx="76883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i="0" dirty="0">
                <a:effectLst/>
                <a:latin typeface="Roboto" panose="02000000000000000000" pitchFamily="2" charset="0"/>
              </a:rPr>
              <a:t>実際の長さを　　に縮めた</a:t>
            </a:r>
            <a:endParaRPr lang="ja-JP" altLang="en-US" sz="4800" b="1" dirty="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AE4CEEED-F820-2C58-56F1-C72B4E06FF17}"/>
              </a:ext>
            </a:extLst>
          </p:cNvPr>
          <p:cNvGrpSpPr/>
          <p:nvPr/>
        </p:nvGrpSpPr>
        <p:grpSpPr>
          <a:xfrm>
            <a:off x="8273856" y="4248374"/>
            <a:ext cx="1144698" cy="1809543"/>
            <a:chOff x="924791" y="4224359"/>
            <a:chExt cx="538237" cy="1809543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B7B5CB04-C75A-D766-3ADB-420CE378457C}"/>
                </a:ext>
              </a:extLst>
            </p:cNvPr>
            <p:cNvSpPr txBox="1"/>
            <p:nvPr/>
          </p:nvSpPr>
          <p:spPr>
            <a:xfrm>
              <a:off x="924791" y="5018239"/>
              <a:ext cx="5382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0" b="1" dirty="0"/>
                <a:t>10</a:t>
              </a:r>
              <a:endParaRPr kumimoji="1" lang="ja-JP" altLang="en-US" sz="6000" b="1" dirty="0"/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0E25FE54-35C9-BCAA-5E16-074F28D3B622}"/>
                </a:ext>
              </a:extLst>
            </p:cNvPr>
            <p:cNvCxnSpPr>
              <a:cxnSpLocks/>
            </p:cNvCxnSpPr>
            <p:nvPr/>
          </p:nvCxnSpPr>
          <p:spPr>
            <a:xfrm>
              <a:off x="924791" y="5053773"/>
              <a:ext cx="45484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A331E497-F4D1-D335-3ADD-243597FA8948}"/>
                </a:ext>
              </a:extLst>
            </p:cNvPr>
            <p:cNvSpPr txBox="1"/>
            <p:nvPr/>
          </p:nvSpPr>
          <p:spPr>
            <a:xfrm>
              <a:off x="1031041" y="4224359"/>
              <a:ext cx="3485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0" b="1" dirty="0"/>
                <a:t>1</a:t>
              </a:r>
              <a:endParaRPr kumimoji="1" lang="ja-JP" altLang="en-US" sz="6000" b="1" dirty="0"/>
            </a:p>
          </p:txBody>
        </p:sp>
      </p:grp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E098B067-2380-8FFA-B62C-061436AB87D8}"/>
              </a:ext>
            </a:extLst>
          </p:cNvPr>
          <p:cNvSpPr/>
          <p:nvPr/>
        </p:nvSpPr>
        <p:spPr>
          <a:xfrm>
            <a:off x="498764" y="4171213"/>
            <a:ext cx="3657600" cy="177581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4828F52-DC74-ECE1-7FA2-B60D4EE265AA}"/>
              </a:ext>
            </a:extLst>
          </p:cNvPr>
          <p:cNvSpPr txBox="1"/>
          <p:nvPr/>
        </p:nvSpPr>
        <p:spPr>
          <a:xfrm>
            <a:off x="6096000" y="5947024"/>
            <a:ext cx="53955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i="0" dirty="0">
                <a:effectLst/>
                <a:latin typeface="Roboto" panose="02000000000000000000" pitchFamily="2" charset="0"/>
              </a:rPr>
              <a:t>地図　図面　模型</a:t>
            </a:r>
            <a:endParaRPr lang="ja-JP" altLang="en-US" sz="4800" b="1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897C90C-6DA6-6A14-05C8-C9D9C1186DAA}"/>
              </a:ext>
            </a:extLst>
          </p:cNvPr>
          <p:cNvSpPr txBox="1"/>
          <p:nvPr/>
        </p:nvSpPr>
        <p:spPr>
          <a:xfrm>
            <a:off x="10305" y="6001501"/>
            <a:ext cx="50208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800" b="1" i="0" dirty="0">
                <a:effectLst/>
                <a:latin typeface="Roboto" panose="02000000000000000000" pitchFamily="2" charset="0"/>
              </a:rPr>
              <a:t>の地図 図面 模型</a:t>
            </a:r>
            <a:endParaRPr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1376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23" grpId="0"/>
      <p:bldP spid="28" grpId="0" animBg="1"/>
      <p:bldP spid="29" grpId="0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0397E4-D1FB-455E-8DA9-6046FE4CAB8E}"/>
              </a:ext>
            </a:extLst>
          </p:cNvPr>
          <p:cNvSpPr txBox="1"/>
          <p:nvPr/>
        </p:nvSpPr>
        <p:spPr>
          <a:xfrm>
            <a:off x="247004" y="0"/>
            <a:ext cx="245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縮図の利用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AE81C72-6FB2-4D56-898F-C9EB19CCC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4" y="507426"/>
            <a:ext cx="6783458" cy="3870472"/>
          </a:xfrm>
          <a:prstGeom prst="rect">
            <a:avLst/>
          </a:prstGeom>
        </p:spPr>
      </p:pic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D23E8ACE-D347-4BB8-8208-1D3B07F48C6B}"/>
              </a:ext>
            </a:extLst>
          </p:cNvPr>
          <p:cNvCxnSpPr>
            <a:cxnSpLocks/>
          </p:cNvCxnSpPr>
          <p:nvPr/>
        </p:nvCxnSpPr>
        <p:spPr>
          <a:xfrm flipV="1">
            <a:off x="3968473" y="2033374"/>
            <a:ext cx="205667" cy="205109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6E31457-5809-40D5-BF64-0A03A35D72E7}"/>
              </a:ext>
            </a:extLst>
          </p:cNvPr>
          <p:cNvSpPr txBox="1"/>
          <p:nvPr/>
        </p:nvSpPr>
        <p:spPr>
          <a:xfrm>
            <a:off x="3679233" y="2688671"/>
            <a:ext cx="989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8</a:t>
            </a:r>
            <a:r>
              <a:rPr lang="ja-JP" altLang="en-US" sz="3200" b="1" dirty="0"/>
              <a:t>㎝</a:t>
            </a:r>
            <a:endParaRPr kumimoji="1" lang="ja-JP" altLang="en-US" sz="32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CA710AD-F1F7-40E0-8D85-4BC59DB382FB}"/>
              </a:ext>
            </a:extLst>
          </p:cNvPr>
          <p:cNvSpPr txBox="1"/>
          <p:nvPr/>
        </p:nvSpPr>
        <p:spPr>
          <a:xfrm>
            <a:off x="7485517" y="2484912"/>
            <a:ext cx="1573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縮尺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18ED1C1A-2A79-4790-8E7E-D44751CC2C1A}"/>
              </a:ext>
            </a:extLst>
          </p:cNvPr>
          <p:cNvSpPr txBox="1"/>
          <p:nvPr/>
        </p:nvSpPr>
        <p:spPr>
          <a:xfrm>
            <a:off x="7030462" y="5300591"/>
            <a:ext cx="3699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実際の長さ＝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EC8EC606-4D26-4E35-82C7-E9DBF6BF5503}"/>
              </a:ext>
            </a:extLst>
          </p:cNvPr>
          <p:cNvSpPr txBox="1"/>
          <p:nvPr/>
        </p:nvSpPr>
        <p:spPr>
          <a:xfrm>
            <a:off x="3540080" y="3096709"/>
            <a:ext cx="1268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80m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1DBC85-8D1D-47DA-A1FD-8936EDE8FD54}"/>
              </a:ext>
            </a:extLst>
          </p:cNvPr>
          <p:cNvSpPr txBox="1"/>
          <p:nvPr/>
        </p:nvSpPr>
        <p:spPr>
          <a:xfrm>
            <a:off x="7354968" y="143813"/>
            <a:ext cx="3962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運動場の実際の長さを求めよう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A9CDA80-ACE4-46E8-A039-5AC66CCCB6FF}"/>
              </a:ext>
            </a:extLst>
          </p:cNvPr>
          <p:cNvSpPr txBox="1"/>
          <p:nvPr/>
        </p:nvSpPr>
        <p:spPr>
          <a:xfrm>
            <a:off x="445571" y="5371964"/>
            <a:ext cx="48611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8</a:t>
            </a:r>
            <a:r>
              <a:rPr lang="ja-JP" altLang="en-US" sz="4000" b="1" dirty="0"/>
              <a:t>㎝</a:t>
            </a:r>
            <a:r>
              <a:rPr lang="en-US" altLang="ja-JP" sz="4000" b="1" dirty="0"/>
              <a:t>×1000</a:t>
            </a:r>
            <a:r>
              <a:rPr lang="ja-JP" altLang="en-US" sz="4000" b="1" dirty="0"/>
              <a:t>＝</a:t>
            </a:r>
            <a:r>
              <a:rPr lang="en-US" altLang="ja-JP" sz="4000" b="1" dirty="0"/>
              <a:t>8000</a:t>
            </a:r>
            <a:r>
              <a:rPr lang="ja-JP" altLang="en-US" sz="4000" b="1" dirty="0"/>
              <a:t>㎝</a:t>
            </a:r>
            <a:endParaRPr lang="en-US" altLang="ja-JP" sz="4000" b="1" dirty="0">
              <a:sym typeface="Wingdings" panose="05000000000000000000" pitchFamily="2" charset="2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9EB95D1-66A6-4843-AA8E-12CA6EB918C1}"/>
              </a:ext>
            </a:extLst>
          </p:cNvPr>
          <p:cNvGrpSpPr/>
          <p:nvPr/>
        </p:nvGrpSpPr>
        <p:grpSpPr>
          <a:xfrm>
            <a:off x="8529666" y="2585644"/>
            <a:ext cx="1901306" cy="1591665"/>
            <a:chOff x="5538397" y="3992248"/>
            <a:chExt cx="1901306" cy="1591665"/>
          </a:xfrm>
        </p:grpSpPr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8AA996ED-2583-43E4-B021-2ED6F106A690}"/>
                </a:ext>
              </a:extLst>
            </p:cNvPr>
            <p:cNvGrpSpPr/>
            <p:nvPr/>
          </p:nvGrpSpPr>
          <p:grpSpPr>
            <a:xfrm>
              <a:off x="5538397" y="3992248"/>
              <a:ext cx="1791825" cy="918193"/>
              <a:chOff x="8077206" y="1820015"/>
              <a:chExt cx="1033333" cy="933511"/>
            </a:xfrm>
          </p:grpSpPr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C0F630EC-AB87-43C7-9E3A-DCB558237B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7206" y="2557310"/>
                <a:ext cx="103333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B26C1BD-9DBC-4464-B58B-5023AA783E1E}"/>
                  </a:ext>
                </a:extLst>
              </p:cNvPr>
              <p:cNvSpPr txBox="1"/>
              <p:nvPr/>
            </p:nvSpPr>
            <p:spPr>
              <a:xfrm>
                <a:off x="8433684" y="1820015"/>
                <a:ext cx="411764" cy="93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5400" b="1" dirty="0"/>
                  <a:t>1</a:t>
                </a:r>
                <a:endParaRPr kumimoji="1" lang="ja-JP" altLang="en-US" sz="5400" b="1" dirty="0"/>
              </a:p>
            </p:txBody>
          </p:sp>
        </p:grp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78AB302A-19EB-4971-9FF4-ECD2DCC3D143}"/>
                </a:ext>
              </a:extLst>
            </p:cNvPr>
            <p:cNvSpPr txBox="1"/>
            <p:nvPr/>
          </p:nvSpPr>
          <p:spPr>
            <a:xfrm>
              <a:off x="5647878" y="4660583"/>
              <a:ext cx="179182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5400" b="1" dirty="0"/>
                <a:t>1000</a:t>
              </a:r>
              <a:endParaRPr kumimoji="1" lang="ja-JP" altLang="en-US" sz="5400" b="1" dirty="0"/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9D68AB1-980B-49F8-9E42-625747EBFB64}"/>
              </a:ext>
            </a:extLst>
          </p:cNvPr>
          <p:cNvSpPr txBox="1"/>
          <p:nvPr/>
        </p:nvSpPr>
        <p:spPr>
          <a:xfrm>
            <a:off x="3477357" y="4539192"/>
            <a:ext cx="1448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/>
              <a:t>1000</a:t>
            </a:r>
            <a:endParaRPr lang="en-US" altLang="ja-JP" sz="4000" b="1" dirty="0">
              <a:sym typeface="Wingdings" panose="05000000000000000000" pitchFamily="2" charset="2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C2AFAB54-0641-E881-C882-05F14080F56C}"/>
              </a:ext>
            </a:extLst>
          </p:cNvPr>
          <p:cNvGrpSpPr/>
          <p:nvPr/>
        </p:nvGrpSpPr>
        <p:grpSpPr>
          <a:xfrm>
            <a:off x="168829" y="4523794"/>
            <a:ext cx="7467081" cy="733363"/>
            <a:chOff x="168829" y="4523794"/>
            <a:chExt cx="7467081" cy="733363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F7DA4B7E-CB82-438A-B712-DC8CDCE5E440}"/>
                </a:ext>
              </a:extLst>
            </p:cNvPr>
            <p:cNvSpPr txBox="1"/>
            <p:nvPr/>
          </p:nvSpPr>
          <p:spPr>
            <a:xfrm>
              <a:off x="5223339" y="4523794"/>
              <a:ext cx="24125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/>
                <a:t>倍なので</a:t>
              </a:r>
              <a:endParaRPr lang="en-US" altLang="ja-JP" sz="4000" b="1" dirty="0">
                <a:sym typeface="Wingdings" panose="05000000000000000000" pitchFamily="2" charset="2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21CBC2D7-2245-487C-8CAA-BDDB0D4820C1}"/>
                </a:ext>
              </a:extLst>
            </p:cNvPr>
            <p:cNvSpPr txBox="1"/>
            <p:nvPr/>
          </p:nvSpPr>
          <p:spPr>
            <a:xfrm>
              <a:off x="168829" y="4549271"/>
              <a:ext cx="33085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/>
                <a:t>地図の長さの</a:t>
              </a:r>
              <a:endParaRPr lang="en-US" altLang="ja-JP" sz="4000" b="1" dirty="0">
                <a:sym typeface="Wingdings" panose="05000000000000000000" pitchFamily="2" charset="2"/>
              </a:endParaRPr>
            </a:p>
          </p:txBody>
        </p: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89A20A8B-1356-4B4D-B25D-69BAD3535177}"/>
                </a:ext>
              </a:extLst>
            </p:cNvPr>
            <p:cNvSpPr/>
            <p:nvPr/>
          </p:nvSpPr>
          <p:spPr>
            <a:xfrm>
              <a:off x="3317797" y="4523794"/>
              <a:ext cx="1821098" cy="716550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2619F15-742A-452B-BFAD-CE728E3B73D3}"/>
              </a:ext>
            </a:extLst>
          </p:cNvPr>
          <p:cNvSpPr txBox="1"/>
          <p:nvPr/>
        </p:nvSpPr>
        <p:spPr>
          <a:xfrm>
            <a:off x="3718590" y="5903846"/>
            <a:ext cx="3470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 </a:t>
            </a:r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1m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4938756-3657-D903-C827-CB621C329D43}"/>
              </a:ext>
            </a:extLst>
          </p:cNvPr>
          <p:cNvSpPr txBox="1"/>
          <p:nvPr/>
        </p:nvSpPr>
        <p:spPr>
          <a:xfrm>
            <a:off x="10142353" y="5202981"/>
            <a:ext cx="1174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80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8669C0C-9DC6-1B10-8656-E8FD3D4CF712}"/>
              </a:ext>
            </a:extLst>
          </p:cNvPr>
          <p:cNvSpPr txBox="1"/>
          <p:nvPr/>
        </p:nvSpPr>
        <p:spPr>
          <a:xfrm>
            <a:off x="11143906" y="5156520"/>
            <a:ext cx="100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/>
              <a:t>m</a:t>
            </a:r>
            <a:endParaRPr kumimoji="1" lang="ja-JP" altLang="en-US" sz="5400" b="1" dirty="0">
              <a:solidFill>
                <a:srgbClr val="FF0000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3B414F60-BB9D-8FAF-5798-D05D8DE7ADAD}"/>
              </a:ext>
            </a:extLst>
          </p:cNvPr>
          <p:cNvSpPr/>
          <p:nvPr/>
        </p:nvSpPr>
        <p:spPr>
          <a:xfrm>
            <a:off x="10099964" y="5081155"/>
            <a:ext cx="1122218" cy="109104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61F1023-BE9A-B518-DD7C-3E0A9A496036}"/>
              </a:ext>
            </a:extLst>
          </p:cNvPr>
          <p:cNvGrpSpPr/>
          <p:nvPr/>
        </p:nvGrpSpPr>
        <p:grpSpPr>
          <a:xfrm rot="3479314">
            <a:off x="4143287" y="5365615"/>
            <a:ext cx="475106" cy="677054"/>
            <a:chOff x="4165312" y="5353413"/>
            <a:chExt cx="475106" cy="677054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C329A43D-AC68-1D14-9405-34CF2A227B5A}"/>
                </a:ext>
              </a:extLst>
            </p:cNvPr>
            <p:cNvCxnSpPr/>
            <p:nvPr/>
          </p:nvCxnSpPr>
          <p:spPr>
            <a:xfrm>
              <a:off x="4335554" y="5353413"/>
              <a:ext cx="304864" cy="4590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D7720D34-6F25-8CBB-DAF8-3C0F46BBC57D}"/>
                </a:ext>
              </a:extLst>
            </p:cNvPr>
            <p:cNvCxnSpPr/>
            <p:nvPr/>
          </p:nvCxnSpPr>
          <p:spPr>
            <a:xfrm>
              <a:off x="4165312" y="5571457"/>
              <a:ext cx="304864" cy="45901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157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40" grpId="0"/>
      <p:bldP spid="84" grpId="0"/>
      <p:bldP spid="85" grpId="0"/>
      <p:bldP spid="24" grpId="0"/>
      <p:bldP spid="28" grpId="0"/>
      <p:bldP spid="39" grpId="0"/>
      <p:bldP spid="41" grpId="0"/>
      <p:bldP spid="5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A640E5-8CD7-42EB-858E-0B6D0F9DD9F4}"/>
              </a:ext>
            </a:extLst>
          </p:cNvPr>
          <p:cNvSpPr txBox="1"/>
          <p:nvPr/>
        </p:nvSpPr>
        <p:spPr>
          <a:xfrm>
            <a:off x="3772277" y="2119129"/>
            <a:ext cx="468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1000cm ( 10</a:t>
            </a:r>
            <a:r>
              <a:rPr kumimoji="1" lang="ja-JP" altLang="en-US" sz="3200" b="1" dirty="0"/>
              <a:t>ｍ</a:t>
            </a:r>
            <a:r>
              <a:rPr kumimoji="1" lang="en-US" altLang="ja-JP" sz="3200" b="1" dirty="0"/>
              <a:t>)</a:t>
            </a:r>
            <a:endParaRPr kumimoji="1" lang="ja-JP" altLang="en-US" sz="32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B110CA2-AED3-463A-AEFD-A8D4BC793265}"/>
              </a:ext>
            </a:extLst>
          </p:cNvPr>
          <p:cNvSpPr txBox="1"/>
          <p:nvPr/>
        </p:nvSpPr>
        <p:spPr>
          <a:xfrm>
            <a:off x="3772277" y="1186573"/>
            <a:ext cx="394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100cm(1m)</a:t>
            </a:r>
            <a:endParaRPr kumimoji="1" lang="ja-JP" altLang="en-US" sz="32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9510B2D-51B4-4A68-AE9B-5C8B0236576A}"/>
              </a:ext>
            </a:extLst>
          </p:cNvPr>
          <p:cNvSpPr txBox="1"/>
          <p:nvPr/>
        </p:nvSpPr>
        <p:spPr>
          <a:xfrm>
            <a:off x="3772277" y="3324735"/>
            <a:ext cx="485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10000cm (100</a:t>
            </a:r>
            <a:r>
              <a:rPr kumimoji="1" lang="ja-JP" altLang="en-US" sz="3200" b="1" dirty="0"/>
              <a:t>ｍ</a:t>
            </a:r>
            <a:r>
              <a:rPr kumimoji="1" lang="en-US" altLang="ja-JP" sz="3200" b="1" dirty="0"/>
              <a:t>)</a:t>
            </a:r>
            <a:endParaRPr kumimoji="1" lang="ja-JP" altLang="en-US" sz="32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4ADB1D9-6FF5-4E62-B8B8-3079672D625D}"/>
              </a:ext>
            </a:extLst>
          </p:cNvPr>
          <p:cNvSpPr txBox="1"/>
          <p:nvPr/>
        </p:nvSpPr>
        <p:spPr>
          <a:xfrm>
            <a:off x="3772277" y="5781909"/>
            <a:ext cx="4937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1000000cm </a:t>
            </a:r>
          </a:p>
          <a:p>
            <a:r>
              <a:rPr lang="ja-JP" altLang="en-US" sz="3200" b="1" dirty="0"/>
              <a:t>　　　</a:t>
            </a:r>
            <a:r>
              <a:rPr kumimoji="1" lang="en-US" altLang="ja-JP" sz="3200" b="1" dirty="0"/>
              <a:t>(10000m =10km)</a:t>
            </a:r>
            <a:endParaRPr kumimoji="1" lang="ja-JP" altLang="en-US" sz="32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521F46A-A638-4253-9550-AB68F7559917}"/>
              </a:ext>
            </a:extLst>
          </p:cNvPr>
          <p:cNvSpPr txBox="1"/>
          <p:nvPr/>
        </p:nvSpPr>
        <p:spPr>
          <a:xfrm>
            <a:off x="3772277" y="4468390"/>
            <a:ext cx="4494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100000cm </a:t>
            </a:r>
          </a:p>
          <a:p>
            <a:r>
              <a:rPr kumimoji="1" lang="ja-JP" altLang="en-US" sz="3200" b="1" dirty="0"/>
              <a:t>　　　</a:t>
            </a:r>
            <a:r>
              <a:rPr kumimoji="1" lang="en-US" altLang="ja-JP" sz="3200" b="1" dirty="0"/>
              <a:t>( 1000m=1km)</a:t>
            </a:r>
            <a:endParaRPr kumimoji="1" lang="ja-JP" altLang="en-US" sz="32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78E2454-6DB1-497D-9A8E-77A09539E3D7}"/>
              </a:ext>
            </a:extLst>
          </p:cNvPr>
          <p:cNvSpPr txBox="1"/>
          <p:nvPr/>
        </p:nvSpPr>
        <p:spPr>
          <a:xfrm>
            <a:off x="1547856" y="60322"/>
            <a:ext cx="1221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縮尺　</a:t>
            </a:r>
            <a:endParaRPr kumimoji="1" lang="ja-JP" altLang="en-US" sz="3200" b="1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3CB5D54-1D44-4C60-A87D-46D0F75E6242}"/>
              </a:ext>
            </a:extLst>
          </p:cNvPr>
          <p:cNvGrpSpPr/>
          <p:nvPr/>
        </p:nvGrpSpPr>
        <p:grpSpPr>
          <a:xfrm>
            <a:off x="1863683" y="891283"/>
            <a:ext cx="1051286" cy="1066727"/>
            <a:chOff x="8097796" y="961644"/>
            <a:chExt cx="1051286" cy="1066727"/>
          </a:xfrm>
        </p:grpSpPr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7BFC0D2E-9D26-4B10-9457-7F368442017F}"/>
                </a:ext>
              </a:extLst>
            </p:cNvPr>
            <p:cNvCxnSpPr>
              <a:cxnSpLocks/>
            </p:cNvCxnSpPr>
            <p:nvPr/>
          </p:nvCxnSpPr>
          <p:spPr>
            <a:xfrm>
              <a:off x="8097796" y="1490731"/>
              <a:ext cx="98529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C8C2B7A-0B1B-4417-B009-2157BF62F296}"/>
                </a:ext>
              </a:extLst>
            </p:cNvPr>
            <p:cNvSpPr txBox="1"/>
            <p:nvPr/>
          </p:nvSpPr>
          <p:spPr>
            <a:xfrm>
              <a:off x="8170674" y="1443596"/>
              <a:ext cx="978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</a:t>
              </a:r>
              <a:endParaRPr kumimoji="1" lang="ja-JP" altLang="en-US" sz="3200" b="1" dirty="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B1A7591-D18C-45F8-9941-C71B5A07300E}"/>
                </a:ext>
              </a:extLst>
            </p:cNvPr>
            <p:cNvSpPr txBox="1"/>
            <p:nvPr/>
          </p:nvSpPr>
          <p:spPr>
            <a:xfrm>
              <a:off x="8435658" y="961644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2FF6822-44B5-47FB-B0CC-4DB7201F09D3}"/>
              </a:ext>
            </a:extLst>
          </p:cNvPr>
          <p:cNvGrpSpPr/>
          <p:nvPr/>
        </p:nvGrpSpPr>
        <p:grpSpPr>
          <a:xfrm>
            <a:off x="1327163" y="5599740"/>
            <a:ext cx="2104765" cy="983257"/>
            <a:chOff x="8498692" y="5438796"/>
            <a:chExt cx="2104765" cy="983257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CCC3E296-9CA2-41D1-A6F2-2AF7953B56A3}"/>
                </a:ext>
              </a:extLst>
            </p:cNvPr>
            <p:cNvCxnSpPr>
              <a:cxnSpLocks/>
            </p:cNvCxnSpPr>
            <p:nvPr/>
          </p:nvCxnSpPr>
          <p:spPr>
            <a:xfrm>
              <a:off x="8498692" y="5892656"/>
              <a:ext cx="1980243" cy="4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9FC54726-6705-4E66-9A40-496ED70AA9F5}"/>
                </a:ext>
              </a:extLst>
            </p:cNvPr>
            <p:cNvSpPr txBox="1"/>
            <p:nvPr/>
          </p:nvSpPr>
          <p:spPr>
            <a:xfrm>
              <a:off x="8574998" y="5837278"/>
              <a:ext cx="2028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1000000</a:t>
              </a:r>
              <a:endParaRPr kumimoji="1" lang="ja-JP" altLang="en-US" sz="3200" b="1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C7666B0-34FB-4659-B217-746705013FC3}"/>
                </a:ext>
              </a:extLst>
            </p:cNvPr>
            <p:cNvSpPr txBox="1"/>
            <p:nvPr/>
          </p:nvSpPr>
          <p:spPr>
            <a:xfrm>
              <a:off x="9319463" y="5438796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8916D103-3026-4E0B-9006-1DE2C1B3911D}"/>
              </a:ext>
            </a:extLst>
          </p:cNvPr>
          <p:cNvGrpSpPr/>
          <p:nvPr/>
        </p:nvGrpSpPr>
        <p:grpSpPr>
          <a:xfrm>
            <a:off x="1511251" y="4217496"/>
            <a:ext cx="1818499" cy="1067354"/>
            <a:chOff x="7889477" y="4187049"/>
            <a:chExt cx="1818499" cy="1067354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CE213755-2147-485D-93FB-999CE8756633}"/>
                </a:ext>
              </a:extLst>
            </p:cNvPr>
            <p:cNvCxnSpPr>
              <a:cxnSpLocks/>
            </p:cNvCxnSpPr>
            <p:nvPr/>
          </p:nvCxnSpPr>
          <p:spPr>
            <a:xfrm>
              <a:off x="7889477" y="4702900"/>
              <a:ext cx="18184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0783EB4C-6CE3-40F4-9CF4-6D5A27AA6F62}"/>
                </a:ext>
              </a:extLst>
            </p:cNvPr>
            <p:cNvSpPr txBox="1"/>
            <p:nvPr/>
          </p:nvSpPr>
          <p:spPr>
            <a:xfrm>
              <a:off x="7946271" y="4669628"/>
              <a:ext cx="1610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100000</a:t>
              </a:r>
              <a:endParaRPr kumimoji="1" lang="ja-JP" altLang="en-US" sz="3200" b="1" dirty="0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CCA09DFF-8CB4-4D55-A5DC-AF56B2326185}"/>
                </a:ext>
              </a:extLst>
            </p:cNvPr>
            <p:cNvSpPr txBox="1"/>
            <p:nvPr/>
          </p:nvSpPr>
          <p:spPr>
            <a:xfrm>
              <a:off x="8545827" y="4187049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D13B0B8-63DE-489B-AF19-500582290075}"/>
              </a:ext>
            </a:extLst>
          </p:cNvPr>
          <p:cNvGrpSpPr/>
          <p:nvPr/>
        </p:nvGrpSpPr>
        <p:grpSpPr>
          <a:xfrm>
            <a:off x="1677173" y="2976773"/>
            <a:ext cx="1435760" cy="1067354"/>
            <a:chOff x="7977273" y="3125036"/>
            <a:chExt cx="1435760" cy="1067354"/>
          </a:xfrm>
        </p:grpSpPr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DCAE25FE-DE53-4553-AC7C-B3149004BD51}"/>
                </a:ext>
              </a:extLst>
            </p:cNvPr>
            <p:cNvCxnSpPr>
              <a:cxnSpLocks/>
            </p:cNvCxnSpPr>
            <p:nvPr/>
          </p:nvCxnSpPr>
          <p:spPr>
            <a:xfrm>
              <a:off x="7977273" y="3631460"/>
              <a:ext cx="14357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56B2550F-2190-4995-871E-655E21931D46}"/>
                </a:ext>
              </a:extLst>
            </p:cNvPr>
            <p:cNvSpPr txBox="1"/>
            <p:nvPr/>
          </p:nvSpPr>
          <p:spPr>
            <a:xfrm>
              <a:off x="7977273" y="3607615"/>
              <a:ext cx="1435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10000</a:t>
              </a:r>
              <a:endParaRPr kumimoji="1" lang="ja-JP" altLang="en-US" sz="3200" b="1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D16397DA-BD9C-4062-82F0-DD3EDF09E2D5}"/>
                </a:ext>
              </a:extLst>
            </p:cNvPr>
            <p:cNvSpPr txBox="1"/>
            <p:nvPr/>
          </p:nvSpPr>
          <p:spPr>
            <a:xfrm>
              <a:off x="8463705" y="3125036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ECF1C38-8063-45E6-99D1-CA46B431C6F5}"/>
              </a:ext>
            </a:extLst>
          </p:cNvPr>
          <p:cNvGrpSpPr/>
          <p:nvPr/>
        </p:nvGrpSpPr>
        <p:grpSpPr>
          <a:xfrm>
            <a:off x="1677173" y="1863691"/>
            <a:ext cx="1435760" cy="1033043"/>
            <a:chOff x="7946271" y="2053320"/>
            <a:chExt cx="1435760" cy="1033043"/>
          </a:xfrm>
        </p:grpSpPr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150D575E-F410-4F40-8F60-46FA591234A0}"/>
                </a:ext>
              </a:extLst>
            </p:cNvPr>
            <p:cNvCxnSpPr>
              <a:cxnSpLocks/>
            </p:cNvCxnSpPr>
            <p:nvPr/>
          </p:nvCxnSpPr>
          <p:spPr>
            <a:xfrm>
              <a:off x="7946271" y="2557310"/>
              <a:ext cx="14357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F82D88F3-B21B-4CFF-8D55-F6AB2911C891}"/>
                </a:ext>
              </a:extLst>
            </p:cNvPr>
            <p:cNvGrpSpPr/>
            <p:nvPr/>
          </p:nvGrpSpPr>
          <p:grpSpPr>
            <a:xfrm>
              <a:off x="8037273" y="2053320"/>
              <a:ext cx="1202811" cy="1033043"/>
              <a:chOff x="9481030" y="2089928"/>
              <a:chExt cx="1202811" cy="1033043"/>
            </a:xfrm>
          </p:grpSpPr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2A5450F-8A4B-4A49-A2B9-0F94E538EF05}"/>
                  </a:ext>
                </a:extLst>
              </p:cNvPr>
              <p:cNvSpPr txBox="1"/>
              <p:nvPr/>
            </p:nvSpPr>
            <p:spPr>
              <a:xfrm>
                <a:off x="9481030" y="2538196"/>
                <a:ext cx="1202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1000</a:t>
                </a:r>
                <a:endParaRPr kumimoji="1" lang="ja-JP" altLang="en-US" sz="3200" b="1" dirty="0"/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1D6BBCD-1B75-4B10-AA1B-253DB2FFF173}"/>
                  </a:ext>
                </a:extLst>
              </p:cNvPr>
              <p:cNvSpPr txBox="1"/>
              <p:nvPr/>
            </p:nvSpPr>
            <p:spPr>
              <a:xfrm>
                <a:off x="9863070" y="2089928"/>
                <a:ext cx="411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1</a:t>
                </a:r>
                <a:endParaRPr kumimoji="1" lang="ja-JP" altLang="en-US" sz="3200" b="1" dirty="0"/>
              </a:p>
            </p:txBody>
          </p:sp>
        </p:grp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236C4AC-CB0E-433F-B652-B38E224012EF}"/>
              </a:ext>
            </a:extLst>
          </p:cNvPr>
          <p:cNvSpPr txBox="1"/>
          <p:nvPr/>
        </p:nvSpPr>
        <p:spPr>
          <a:xfrm>
            <a:off x="5908992" y="595926"/>
            <a:ext cx="336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3200" b="1" dirty="0"/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43C11613-217B-4A06-B7A6-A98F9576D8FB}"/>
              </a:ext>
            </a:extLst>
          </p:cNvPr>
          <p:cNvGrpSpPr/>
          <p:nvPr/>
        </p:nvGrpSpPr>
        <p:grpSpPr>
          <a:xfrm>
            <a:off x="3525810" y="249213"/>
            <a:ext cx="3102687" cy="1096905"/>
            <a:chOff x="1011858" y="221619"/>
            <a:chExt cx="3102687" cy="1096905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5278DC02-4540-4644-A91C-96B9844C5818}"/>
                </a:ext>
              </a:extLst>
            </p:cNvPr>
            <p:cNvSpPr txBox="1"/>
            <p:nvPr/>
          </p:nvSpPr>
          <p:spPr>
            <a:xfrm>
              <a:off x="2648247" y="241306"/>
              <a:ext cx="146629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/>
                <a:t>実際の</a:t>
              </a:r>
              <a:endParaRPr lang="en-US" altLang="ja-JP" sz="3200" b="1" dirty="0"/>
            </a:p>
            <a:p>
              <a:r>
                <a:rPr lang="ja-JP" altLang="en-US" sz="3200" b="1" dirty="0"/>
                <a:t>長さ　</a:t>
              </a:r>
              <a:endParaRPr kumimoji="1" lang="ja-JP" altLang="en-US" sz="3200" b="1" dirty="0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3A5F5FF3-D3BA-49A3-80AF-12E2F92A1512}"/>
                </a:ext>
              </a:extLst>
            </p:cNvPr>
            <p:cNvSpPr txBox="1"/>
            <p:nvPr/>
          </p:nvSpPr>
          <p:spPr>
            <a:xfrm>
              <a:off x="1011858" y="221619"/>
              <a:ext cx="152279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/>
                <a:t>図面の</a:t>
              </a:r>
              <a:endParaRPr lang="en-US" altLang="ja-JP" sz="3200" b="1" dirty="0"/>
            </a:p>
            <a:p>
              <a:r>
                <a:rPr lang="ja-JP" altLang="en-US" sz="3200" b="1" dirty="0"/>
                <a:t>長さ</a:t>
              </a:r>
              <a:endParaRPr kumimoji="1" lang="ja-JP" altLang="en-US" sz="3200" b="1" dirty="0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270B9E7D-749B-41FC-8B84-9B97080212E1}"/>
                </a:ext>
              </a:extLst>
            </p:cNvPr>
            <p:cNvSpPr txBox="1"/>
            <p:nvPr/>
          </p:nvSpPr>
          <p:spPr>
            <a:xfrm>
              <a:off x="2140521" y="525676"/>
              <a:ext cx="7401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/>
                <a:t>：</a:t>
              </a:r>
              <a:endParaRPr kumimoji="1" lang="ja-JP" alt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4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4" grpId="0"/>
      <p:bldP spid="15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43C11613-217B-4A06-B7A6-A98F9576D8FB}"/>
              </a:ext>
            </a:extLst>
          </p:cNvPr>
          <p:cNvGrpSpPr/>
          <p:nvPr/>
        </p:nvGrpSpPr>
        <p:grpSpPr>
          <a:xfrm>
            <a:off x="1759308" y="1377008"/>
            <a:ext cx="5558886" cy="768022"/>
            <a:chOff x="-12851" y="334870"/>
            <a:chExt cx="4350156" cy="768022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5278DC02-4540-4644-A91C-96B9844C5818}"/>
                </a:ext>
              </a:extLst>
            </p:cNvPr>
            <p:cNvSpPr txBox="1"/>
            <p:nvPr/>
          </p:nvSpPr>
          <p:spPr>
            <a:xfrm>
              <a:off x="2256174" y="395006"/>
              <a:ext cx="20811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実際の長さ　</a:t>
              </a:r>
              <a:endParaRPr kumimoji="1"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3A5F5FF3-D3BA-49A3-80AF-12E2F92A1512}"/>
                </a:ext>
              </a:extLst>
            </p:cNvPr>
            <p:cNvSpPr txBox="1"/>
            <p:nvPr/>
          </p:nvSpPr>
          <p:spPr>
            <a:xfrm>
              <a:off x="-12851" y="372070"/>
              <a:ext cx="21134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地図の長さ</a:t>
              </a:r>
              <a:endParaRPr kumimoji="1"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270B9E7D-749B-41FC-8B84-9B97080212E1}"/>
                </a:ext>
              </a:extLst>
            </p:cNvPr>
            <p:cNvSpPr txBox="1"/>
            <p:nvPr/>
          </p:nvSpPr>
          <p:spPr>
            <a:xfrm>
              <a:off x="1995077" y="334870"/>
              <a:ext cx="7401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：</a:t>
              </a:r>
              <a:endParaRPr kumimoji="1"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5D70A7D-4136-4D7B-813D-8589E1C66EAA}"/>
              </a:ext>
            </a:extLst>
          </p:cNvPr>
          <p:cNvSpPr txBox="1"/>
          <p:nvPr/>
        </p:nvSpPr>
        <p:spPr>
          <a:xfrm>
            <a:off x="1175026" y="-936"/>
            <a:ext cx="8058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縮尺何分の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の地図か答えなさい。　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04043AF-9B6D-470E-93C6-BAB65EAF46EA}"/>
              </a:ext>
            </a:extLst>
          </p:cNvPr>
          <p:cNvSpPr txBox="1"/>
          <p:nvPr/>
        </p:nvSpPr>
        <p:spPr>
          <a:xfrm>
            <a:off x="778515" y="627342"/>
            <a:ext cx="9090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　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メートルを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㎝に縮めました。　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AEA746F-7BCE-4918-A0FF-2371D7DCBC73}"/>
              </a:ext>
            </a:extLst>
          </p:cNvPr>
          <p:cNvSpPr txBox="1"/>
          <p:nvPr/>
        </p:nvSpPr>
        <p:spPr>
          <a:xfrm>
            <a:off x="3304308" y="1951860"/>
            <a:ext cx="1051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A9B86E2-0D8C-49BE-AA01-7ACDB7B55719}"/>
              </a:ext>
            </a:extLst>
          </p:cNvPr>
          <p:cNvSpPr txBox="1"/>
          <p:nvPr/>
        </p:nvSpPr>
        <p:spPr>
          <a:xfrm>
            <a:off x="4828319" y="1926750"/>
            <a:ext cx="1629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50m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C97B0C2-1685-42E8-B49A-4B80E33FA061}"/>
              </a:ext>
            </a:extLst>
          </p:cNvPr>
          <p:cNvSpPr txBox="1"/>
          <p:nvPr/>
        </p:nvSpPr>
        <p:spPr>
          <a:xfrm>
            <a:off x="4313447" y="1877460"/>
            <a:ext cx="481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151A703-8790-4AE2-A0AE-11AA7D6ED2D4}"/>
              </a:ext>
            </a:extLst>
          </p:cNvPr>
          <p:cNvSpPr txBox="1"/>
          <p:nvPr/>
        </p:nvSpPr>
        <p:spPr>
          <a:xfrm>
            <a:off x="702561" y="2557920"/>
            <a:ext cx="373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単位をそろえる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0D5EB86-A611-4628-BB63-324005AB1F6B}"/>
              </a:ext>
            </a:extLst>
          </p:cNvPr>
          <p:cNvSpPr txBox="1"/>
          <p:nvPr/>
        </p:nvSpPr>
        <p:spPr>
          <a:xfrm>
            <a:off x="1590984" y="3110603"/>
            <a:ext cx="1051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B4A3DFB-B1EA-4CD8-B45E-16DFE96CB02D}"/>
              </a:ext>
            </a:extLst>
          </p:cNvPr>
          <p:cNvSpPr txBox="1"/>
          <p:nvPr/>
        </p:nvSpPr>
        <p:spPr>
          <a:xfrm>
            <a:off x="3114995" y="3110603"/>
            <a:ext cx="2300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5000</a:t>
            </a:r>
            <a:r>
              <a:rPr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747D870-3E42-4BFA-AEC9-DD0573DFBDE6}"/>
              </a:ext>
            </a:extLst>
          </p:cNvPr>
          <p:cNvSpPr txBox="1"/>
          <p:nvPr/>
        </p:nvSpPr>
        <p:spPr>
          <a:xfrm>
            <a:off x="2605352" y="3040370"/>
            <a:ext cx="481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581E460-B159-4DD7-93C0-66CE4762BC68}"/>
              </a:ext>
            </a:extLst>
          </p:cNvPr>
          <p:cNvSpPr txBox="1"/>
          <p:nvPr/>
        </p:nvSpPr>
        <p:spPr>
          <a:xfrm>
            <a:off x="2118607" y="5259597"/>
            <a:ext cx="481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8ED137E-D6B0-4506-AD3E-D485B4655C73}"/>
              </a:ext>
            </a:extLst>
          </p:cNvPr>
          <p:cNvSpPr txBox="1"/>
          <p:nvPr/>
        </p:nvSpPr>
        <p:spPr>
          <a:xfrm>
            <a:off x="3114995" y="5272152"/>
            <a:ext cx="1926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5000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DF9CEE2-BC92-48FB-A417-461201585C1E}"/>
              </a:ext>
            </a:extLst>
          </p:cNvPr>
          <p:cNvSpPr txBox="1"/>
          <p:nvPr/>
        </p:nvSpPr>
        <p:spPr>
          <a:xfrm>
            <a:off x="2566767" y="5272152"/>
            <a:ext cx="481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÷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E636B37-43D2-4932-9448-FF24BB57D089}"/>
              </a:ext>
            </a:extLst>
          </p:cNvPr>
          <p:cNvSpPr txBox="1"/>
          <p:nvPr/>
        </p:nvSpPr>
        <p:spPr>
          <a:xfrm>
            <a:off x="5593286" y="4901559"/>
            <a:ext cx="54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4E1235E8-C3F0-40AF-9111-8755D7E2FB0A}"/>
              </a:ext>
            </a:extLst>
          </p:cNvPr>
          <p:cNvSpPr txBox="1"/>
          <p:nvPr/>
        </p:nvSpPr>
        <p:spPr>
          <a:xfrm>
            <a:off x="5126483" y="5573704"/>
            <a:ext cx="1320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5000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722D83E-0743-480D-8ECE-D4CF12F15B60}"/>
              </a:ext>
            </a:extLst>
          </p:cNvPr>
          <p:cNvCxnSpPr>
            <a:cxnSpLocks/>
          </p:cNvCxnSpPr>
          <p:nvPr/>
        </p:nvCxnSpPr>
        <p:spPr>
          <a:xfrm>
            <a:off x="5159839" y="5638018"/>
            <a:ext cx="1471321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49F24EC-2B25-44C3-A413-1E146AFB444A}"/>
              </a:ext>
            </a:extLst>
          </p:cNvPr>
          <p:cNvCxnSpPr/>
          <p:nvPr/>
        </p:nvCxnSpPr>
        <p:spPr>
          <a:xfrm>
            <a:off x="5533583" y="5050786"/>
            <a:ext cx="498558" cy="4985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EBCAF39F-8766-4A3C-AA82-4FF2AD89C148}"/>
              </a:ext>
            </a:extLst>
          </p:cNvPr>
          <p:cNvCxnSpPr/>
          <p:nvPr/>
        </p:nvCxnSpPr>
        <p:spPr>
          <a:xfrm>
            <a:off x="5126483" y="5815367"/>
            <a:ext cx="498558" cy="4985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F11BDB43-ADB9-4187-9C6E-6F895572ECD4}"/>
              </a:ext>
            </a:extLst>
          </p:cNvPr>
          <p:cNvSpPr txBox="1"/>
          <p:nvPr/>
        </p:nvSpPr>
        <p:spPr>
          <a:xfrm>
            <a:off x="6641811" y="5245605"/>
            <a:ext cx="747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32DA95C-EC30-4BB0-8676-158C0661808F}"/>
              </a:ext>
            </a:extLst>
          </p:cNvPr>
          <p:cNvSpPr txBox="1"/>
          <p:nvPr/>
        </p:nvSpPr>
        <p:spPr>
          <a:xfrm>
            <a:off x="7853551" y="4901558"/>
            <a:ext cx="619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FB9DEDC3-E6F2-43FB-B291-3F3E5DEE6D2C}"/>
              </a:ext>
            </a:extLst>
          </p:cNvPr>
          <p:cNvSpPr txBox="1"/>
          <p:nvPr/>
        </p:nvSpPr>
        <p:spPr>
          <a:xfrm>
            <a:off x="7386166" y="5573704"/>
            <a:ext cx="1846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1000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68" name="直線コネクタ 67">
            <a:extLst>
              <a:ext uri="{FF2B5EF4-FFF2-40B4-BE49-F238E27FC236}">
                <a16:creationId xmlns:a16="http://schemas.microsoft.com/office/drawing/2014/main" id="{CE27B8D7-CD39-4308-A2DC-DCC5437FB547}"/>
              </a:ext>
            </a:extLst>
          </p:cNvPr>
          <p:cNvCxnSpPr>
            <a:cxnSpLocks/>
          </p:cNvCxnSpPr>
          <p:nvPr/>
        </p:nvCxnSpPr>
        <p:spPr>
          <a:xfrm>
            <a:off x="7419522" y="5638018"/>
            <a:ext cx="124799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34DC17E-C799-4F39-A03C-F95DC1D6D8E9}"/>
              </a:ext>
            </a:extLst>
          </p:cNvPr>
          <p:cNvSpPr txBox="1"/>
          <p:nvPr/>
        </p:nvSpPr>
        <p:spPr>
          <a:xfrm>
            <a:off x="4422413" y="2473129"/>
            <a:ext cx="3100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1m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2B0F29E-D88A-41A5-AFF1-7E1AEF4A7D19}"/>
              </a:ext>
            </a:extLst>
          </p:cNvPr>
          <p:cNvSpPr txBox="1"/>
          <p:nvPr/>
        </p:nvSpPr>
        <p:spPr>
          <a:xfrm>
            <a:off x="655703" y="4585170"/>
            <a:ext cx="373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比の値を求める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14E9A738-2C9C-438B-8859-5E158D8D5AEF}"/>
              </a:ext>
            </a:extLst>
          </p:cNvPr>
          <p:cNvGrpSpPr/>
          <p:nvPr/>
        </p:nvGrpSpPr>
        <p:grpSpPr>
          <a:xfrm>
            <a:off x="10503780" y="4992411"/>
            <a:ext cx="1637067" cy="1446572"/>
            <a:chOff x="9852485" y="5343960"/>
            <a:chExt cx="1637067" cy="1446572"/>
          </a:xfrm>
        </p:grpSpPr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1631C86C-96D8-4C93-97F7-2EE18A2158E0}"/>
                </a:ext>
              </a:extLst>
            </p:cNvPr>
            <p:cNvSpPr txBox="1"/>
            <p:nvPr/>
          </p:nvSpPr>
          <p:spPr>
            <a:xfrm>
              <a:off x="10271655" y="5343960"/>
              <a:ext cx="6195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</a:t>
              </a:r>
              <a:endPara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392A5F54-A5F1-4CC2-967D-893C77051F5E}"/>
                </a:ext>
              </a:extLst>
            </p:cNvPr>
            <p:cNvSpPr txBox="1"/>
            <p:nvPr/>
          </p:nvSpPr>
          <p:spPr>
            <a:xfrm>
              <a:off x="9852485" y="6021091"/>
              <a:ext cx="16370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1000</a:t>
              </a:r>
              <a:endPara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42587432-7CC9-44C8-9AD7-781EE9F263FD}"/>
                </a:ext>
              </a:extLst>
            </p:cNvPr>
            <p:cNvCxnSpPr>
              <a:cxnSpLocks/>
            </p:cNvCxnSpPr>
            <p:nvPr/>
          </p:nvCxnSpPr>
          <p:spPr>
            <a:xfrm>
              <a:off x="9885841" y="6085405"/>
              <a:ext cx="1234304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E02151A-F1E2-42BC-9251-8A57727184AC}"/>
              </a:ext>
            </a:extLst>
          </p:cNvPr>
          <p:cNvSpPr txBox="1"/>
          <p:nvPr/>
        </p:nvSpPr>
        <p:spPr>
          <a:xfrm>
            <a:off x="8908024" y="5425529"/>
            <a:ext cx="1428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答え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46DC36C-DC19-4706-9D3A-055F894A6EC9}"/>
              </a:ext>
            </a:extLst>
          </p:cNvPr>
          <p:cNvSpPr txBox="1"/>
          <p:nvPr/>
        </p:nvSpPr>
        <p:spPr>
          <a:xfrm>
            <a:off x="955473" y="1639496"/>
            <a:ext cx="803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比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C631798-597C-4414-A5EC-B3730784D718}"/>
              </a:ext>
            </a:extLst>
          </p:cNvPr>
          <p:cNvSpPr txBox="1"/>
          <p:nvPr/>
        </p:nvSpPr>
        <p:spPr>
          <a:xfrm>
            <a:off x="6819999" y="3214450"/>
            <a:ext cx="39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比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を簡単にする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EB82E92-EBBD-4427-9A4A-C5CFDC9BD209}"/>
              </a:ext>
            </a:extLst>
          </p:cNvPr>
          <p:cNvSpPr txBox="1"/>
          <p:nvPr/>
        </p:nvSpPr>
        <p:spPr>
          <a:xfrm>
            <a:off x="7527212" y="3825997"/>
            <a:ext cx="616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157395A-8A52-49B0-AD19-58DF0EC78343}"/>
              </a:ext>
            </a:extLst>
          </p:cNvPr>
          <p:cNvSpPr txBox="1"/>
          <p:nvPr/>
        </p:nvSpPr>
        <p:spPr>
          <a:xfrm>
            <a:off x="8408306" y="3829851"/>
            <a:ext cx="1601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1000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CB06547-9746-4295-923F-FA7C9A2B714F}"/>
              </a:ext>
            </a:extLst>
          </p:cNvPr>
          <p:cNvSpPr txBox="1"/>
          <p:nvPr/>
        </p:nvSpPr>
        <p:spPr>
          <a:xfrm>
            <a:off x="8051148" y="3755764"/>
            <a:ext cx="481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11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/>
      <p:bldP spid="56" grpId="0"/>
      <p:bldP spid="65" grpId="0"/>
      <p:bldP spid="66" grpId="0"/>
      <p:bldP spid="67" grpId="0"/>
      <p:bldP spid="28" grpId="0"/>
      <p:bldP spid="29" grpId="0"/>
      <p:bldP spid="34" grpId="0"/>
      <p:bldP spid="36" grpId="0"/>
      <p:bldP spid="38" grpId="0"/>
      <p:bldP spid="54" grpId="0"/>
      <p:bldP spid="57" grpId="0"/>
      <p:bldP spid="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43C11613-217B-4A06-B7A6-A98F9576D8FB}"/>
              </a:ext>
            </a:extLst>
          </p:cNvPr>
          <p:cNvGrpSpPr/>
          <p:nvPr/>
        </p:nvGrpSpPr>
        <p:grpSpPr>
          <a:xfrm>
            <a:off x="2509111" y="1358450"/>
            <a:ext cx="5558886" cy="768022"/>
            <a:chOff x="-12851" y="334870"/>
            <a:chExt cx="4350156" cy="768022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5278DC02-4540-4644-A91C-96B9844C5818}"/>
                </a:ext>
              </a:extLst>
            </p:cNvPr>
            <p:cNvSpPr txBox="1"/>
            <p:nvPr/>
          </p:nvSpPr>
          <p:spPr>
            <a:xfrm>
              <a:off x="2256174" y="395006"/>
              <a:ext cx="20811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実際の長さ　</a:t>
              </a:r>
              <a:endParaRPr kumimoji="1"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3A5F5FF3-D3BA-49A3-80AF-12E2F92A1512}"/>
                </a:ext>
              </a:extLst>
            </p:cNvPr>
            <p:cNvSpPr txBox="1"/>
            <p:nvPr/>
          </p:nvSpPr>
          <p:spPr>
            <a:xfrm>
              <a:off x="-12851" y="372070"/>
              <a:ext cx="21134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地図の長さ</a:t>
              </a:r>
              <a:endParaRPr kumimoji="1"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270B9E7D-749B-41FC-8B84-9B97080212E1}"/>
                </a:ext>
              </a:extLst>
            </p:cNvPr>
            <p:cNvSpPr txBox="1"/>
            <p:nvPr/>
          </p:nvSpPr>
          <p:spPr>
            <a:xfrm>
              <a:off x="1995077" y="334870"/>
              <a:ext cx="7401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：</a:t>
              </a:r>
              <a:endParaRPr kumimoji="1"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5D70A7D-4136-4D7B-813D-8589E1C66EAA}"/>
              </a:ext>
            </a:extLst>
          </p:cNvPr>
          <p:cNvSpPr txBox="1"/>
          <p:nvPr/>
        </p:nvSpPr>
        <p:spPr>
          <a:xfrm>
            <a:off x="2089362" y="47329"/>
            <a:ext cx="8864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縮尺何分の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の地図か答えなさい。　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04043AF-9B6D-470E-93C6-BAB65EAF46EA}"/>
              </a:ext>
            </a:extLst>
          </p:cNvPr>
          <p:cNvSpPr txBox="1"/>
          <p:nvPr/>
        </p:nvSpPr>
        <p:spPr>
          <a:xfrm>
            <a:off x="743289" y="637653"/>
            <a:ext cx="9090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　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メートルを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㎝に縮めました。　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AEA746F-7BCE-4918-A0FF-2371D7DCBC73}"/>
              </a:ext>
            </a:extLst>
          </p:cNvPr>
          <p:cNvSpPr txBox="1"/>
          <p:nvPr/>
        </p:nvSpPr>
        <p:spPr>
          <a:xfrm>
            <a:off x="4038657" y="1960825"/>
            <a:ext cx="1051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A9B86E2-0D8C-49BE-AA01-7ACDB7B55719}"/>
              </a:ext>
            </a:extLst>
          </p:cNvPr>
          <p:cNvSpPr txBox="1"/>
          <p:nvPr/>
        </p:nvSpPr>
        <p:spPr>
          <a:xfrm>
            <a:off x="5562668" y="1935715"/>
            <a:ext cx="1629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10m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C97B0C2-1685-42E8-B49A-4B80E33FA061}"/>
              </a:ext>
            </a:extLst>
          </p:cNvPr>
          <p:cNvSpPr txBox="1"/>
          <p:nvPr/>
        </p:nvSpPr>
        <p:spPr>
          <a:xfrm>
            <a:off x="5047796" y="1886425"/>
            <a:ext cx="481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151A703-8790-4AE2-A0AE-11AA7D6ED2D4}"/>
              </a:ext>
            </a:extLst>
          </p:cNvPr>
          <p:cNvSpPr txBox="1"/>
          <p:nvPr/>
        </p:nvSpPr>
        <p:spPr>
          <a:xfrm>
            <a:off x="873903" y="2604051"/>
            <a:ext cx="373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単位をそろえる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0D5EB86-A611-4628-BB63-324005AB1F6B}"/>
              </a:ext>
            </a:extLst>
          </p:cNvPr>
          <p:cNvSpPr txBox="1"/>
          <p:nvPr/>
        </p:nvSpPr>
        <p:spPr>
          <a:xfrm>
            <a:off x="2123661" y="3216889"/>
            <a:ext cx="1051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B4A3DFB-B1EA-4CD8-B45E-16DFE96CB02D}"/>
              </a:ext>
            </a:extLst>
          </p:cNvPr>
          <p:cNvSpPr txBox="1"/>
          <p:nvPr/>
        </p:nvSpPr>
        <p:spPr>
          <a:xfrm>
            <a:off x="3647672" y="3191779"/>
            <a:ext cx="2300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1000</a:t>
            </a:r>
            <a:r>
              <a:rPr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747D870-3E42-4BFA-AEC9-DD0573DFBDE6}"/>
              </a:ext>
            </a:extLst>
          </p:cNvPr>
          <p:cNvSpPr txBox="1"/>
          <p:nvPr/>
        </p:nvSpPr>
        <p:spPr>
          <a:xfrm>
            <a:off x="3183446" y="3141729"/>
            <a:ext cx="481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581E460-B159-4DD7-93C0-66CE4762BC68}"/>
              </a:ext>
            </a:extLst>
          </p:cNvPr>
          <p:cNvSpPr txBox="1"/>
          <p:nvPr/>
        </p:nvSpPr>
        <p:spPr>
          <a:xfrm>
            <a:off x="1493533" y="5406234"/>
            <a:ext cx="481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8ED137E-D6B0-4506-AD3E-D485B4655C73}"/>
              </a:ext>
            </a:extLst>
          </p:cNvPr>
          <p:cNvSpPr txBox="1"/>
          <p:nvPr/>
        </p:nvSpPr>
        <p:spPr>
          <a:xfrm>
            <a:off x="2432555" y="5403897"/>
            <a:ext cx="2143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1000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DF9CEE2-BC92-48FB-A417-461201585C1E}"/>
              </a:ext>
            </a:extLst>
          </p:cNvPr>
          <p:cNvSpPr txBox="1"/>
          <p:nvPr/>
        </p:nvSpPr>
        <p:spPr>
          <a:xfrm>
            <a:off x="1884327" y="5403897"/>
            <a:ext cx="481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÷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FC83747-FE24-4A8E-A50C-A911718B66B4}"/>
              </a:ext>
            </a:extLst>
          </p:cNvPr>
          <p:cNvGrpSpPr/>
          <p:nvPr/>
        </p:nvGrpSpPr>
        <p:grpSpPr>
          <a:xfrm>
            <a:off x="4444043" y="5079266"/>
            <a:ext cx="1504677" cy="1395624"/>
            <a:chOff x="4298263" y="4322414"/>
            <a:chExt cx="1504677" cy="1395624"/>
          </a:xfrm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3E636B37-43D2-4932-9448-FF24BB57D089}"/>
                </a:ext>
              </a:extLst>
            </p:cNvPr>
            <p:cNvSpPr txBox="1"/>
            <p:nvPr/>
          </p:nvSpPr>
          <p:spPr>
            <a:xfrm>
              <a:off x="4759731" y="4322414"/>
              <a:ext cx="6195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</a:t>
              </a:r>
              <a:endPara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4E1235E8-C3F0-40AF-9111-8755D7E2FB0A}"/>
                </a:ext>
              </a:extLst>
            </p:cNvPr>
            <p:cNvSpPr txBox="1"/>
            <p:nvPr/>
          </p:nvSpPr>
          <p:spPr>
            <a:xfrm>
              <a:off x="4298263" y="4948597"/>
              <a:ext cx="137483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1000</a:t>
              </a:r>
              <a:endPara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3722D83E-0743-480D-8ECE-D4CF12F15B60}"/>
                </a:ext>
              </a:extLst>
            </p:cNvPr>
            <p:cNvCxnSpPr>
              <a:cxnSpLocks/>
            </p:cNvCxnSpPr>
            <p:nvPr/>
          </p:nvCxnSpPr>
          <p:spPr>
            <a:xfrm>
              <a:off x="4331619" y="5012911"/>
              <a:ext cx="1471321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49F24EC-2B25-44C3-A413-1E146AFB444A}"/>
              </a:ext>
            </a:extLst>
          </p:cNvPr>
          <p:cNvCxnSpPr>
            <a:cxnSpLocks/>
          </p:cNvCxnSpPr>
          <p:nvPr/>
        </p:nvCxnSpPr>
        <p:spPr>
          <a:xfrm>
            <a:off x="4869520" y="5323989"/>
            <a:ext cx="565270" cy="3493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EBCAF39F-8766-4A3C-AA82-4FF2AD89C148}"/>
              </a:ext>
            </a:extLst>
          </p:cNvPr>
          <p:cNvCxnSpPr>
            <a:cxnSpLocks/>
          </p:cNvCxnSpPr>
          <p:nvPr/>
        </p:nvCxnSpPr>
        <p:spPr>
          <a:xfrm>
            <a:off x="4567663" y="5940021"/>
            <a:ext cx="1119209" cy="3722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F11BDB43-ADB9-4187-9C6E-6F895572ECD4}"/>
              </a:ext>
            </a:extLst>
          </p:cNvPr>
          <p:cNvSpPr txBox="1"/>
          <p:nvPr/>
        </p:nvSpPr>
        <p:spPr>
          <a:xfrm>
            <a:off x="5959371" y="5377350"/>
            <a:ext cx="747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DBA3798-88C3-438A-A3CB-A83EDCF916F3}"/>
              </a:ext>
            </a:extLst>
          </p:cNvPr>
          <p:cNvGrpSpPr/>
          <p:nvPr/>
        </p:nvGrpSpPr>
        <p:grpSpPr>
          <a:xfrm>
            <a:off x="6737082" y="5104625"/>
            <a:ext cx="1181098" cy="1334772"/>
            <a:chOff x="6591302" y="4347773"/>
            <a:chExt cx="1181098" cy="1334772"/>
          </a:xfrm>
        </p:grpSpPr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132DA95C-EC30-4BB0-8676-158C0661808F}"/>
                </a:ext>
              </a:extLst>
            </p:cNvPr>
            <p:cNvSpPr txBox="1"/>
            <p:nvPr/>
          </p:nvSpPr>
          <p:spPr>
            <a:xfrm>
              <a:off x="6887631" y="4347773"/>
              <a:ext cx="6195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</a:t>
              </a:r>
              <a:endPara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FB9DEDC3-E6F2-43FB-B291-3F3E5DEE6D2C}"/>
                </a:ext>
              </a:extLst>
            </p:cNvPr>
            <p:cNvSpPr txBox="1"/>
            <p:nvPr/>
          </p:nvSpPr>
          <p:spPr>
            <a:xfrm>
              <a:off x="6652991" y="4913104"/>
              <a:ext cx="11194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500</a:t>
              </a:r>
              <a:endPara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CE27B8D7-CD39-4308-A2DC-DCC5437FB547}"/>
                </a:ext>
              </a:extLst>
            </p:cNvPr>
            <p:cNvCxnSpPr>
              <a:cxnSpLocks/>
            </p:cNvCxnSpPr>
            <p:nvPr/>
          </p:nvCxnSpPr>
          <p:spPr>
            <a:xfrm>
              <a:off x="6591302" y="5012911"/>
              <a:ext cx="1040603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AF6D47F-D3E5-4B4D-AA07-0AEB6C936EEB}"/>
              </a:ext>
            </a:extLst>
          </p:cNvPr>
          <p:cNvSpPr txBox="1"/>
          <p:nvPr/>
        </p:nvSpPr>
        <p:spPr>
          <a:xfrm>
            <a:off x="5863663" y="2426158"/>
            <a:ext cx="3100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1m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BC1F5B0-54DA-49C4-A670-670EFAE6CF70}"/>
              </a:ext>
            </a:extLst>
          </p:cNvPr>
          <p:cNvSpPr txBox="1"/>
          <p:nvPr/>
        </p:nvSpPr>
        <p:spPr>
          <a:xfrm>
            <a:off x="8256729" y="5777078"/>
            <a:ext cx="1428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答え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CDDF8A42-9B53-46AA-840E-762AAE6316D9}"/>
              </a:ext>
            </a:extLst>
          </p:cNvPr>
          <p:cNvGrpSpPr/>
          <p:nvPr/>
        </p:nvGrpSpPr>
        <p:grpSpPr>
          <a:xfrm>
            <a:off x="9656468" y="5475899"/>
            <a:ext cx="1181098" cy="1334772"/>
            <a:chOff x="6591302" y="4347773"/>
            <a:chExt cx="1181098" cy="1334772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A237CCCA-E176-4676-8CB6-7C7E1E54E040}"/>
                </a:ext>
              </a:extLst>
            </p:cNvPr>
            <p:cNvSpPr txBox="1"/>
            <p:nvPr/>
          </p:nvSpPr>
          <p:spPr>
            <a:xfrm>
              <a:off x="6887631" y="4347773"/>
              <a:ext cx="6195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</a:t>
              </a:r>
              <a:endPara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5C5A9EA9-F418-41ED-A676-396633AFFC7C}"/>
                </a:ext>
              </a:extLst>
            </p:cNvPr>
            <p:cNvSpPr txBox="1"/>
            <p:nvPr/>
          </p:nvSpPr>
          <p:spPr>
            <a:xfrm>
              <a:off x="6652991" y="4913104"/>
              <a:ext cx="11194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500</a:t>
              </a:r>
              <a:endPara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567639B6-FBA9-4494-BDF8-6E3D6A169BE5}"/>
                </a:ext>
              </a:extLst>
            </p:cNvPr>
            <p:cNvCxnSpPr>
              <a:cxnSpLocks/>
            </p:cNvCxnSpPr>
            <p:nvPr/>
          </p:nvCxnSpPr>
          <p:spPr>
            <a:xfrm>
              <a:off x="6591302" y="5012911"/>
              <a:ext cx="1040603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0090EB75-79FD-422B-972F-610013E29E6D}"/>
              </a:ext>
            </a:extLst>
          </p:cNvPr>
          <p:cNvSpPr txBox="1"/>
          <p:nvPr/>
        </p:nvSpPr>
        <p:spPr>
          <a:xfrm>
            <a:off x="770534" y="4725438"/>
            <a:ext cx="373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比の値を求める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618557F6-0C25-41C0-BE99-5806882CF30F}"/>
              </a:ext>
            </a:extLst>
          </p:cNvPr>
          <p:cNvSpPr txBox="1"/>
          <p:nvPr/>
        </p:nvSpPr>
        <p:spPr>
          <a:xfrm>
            <a:off x="812388" y="1534001"/>
            <a:ext cx="803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比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892F816A-AB29-4838-AE92-8F6E18CC24DC}"/>
              </a:ext>
            </a:extLst>
          </p:cNvPr>
          <p:cNvSpPr txBox="1"/>
          <p:nvPr/>
        </p:nvSpPr>
        <p:spPr>
          <a:xfrm>
            <a:off x="6770930" y="3245780"/>
            <a:ext cx="39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比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を簡単にする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23728D4-D27E-45C7-847B-D25439EE2C88}"/>
              </a:ext>
            </a:extLst>
          </p:cNvPr>
          <p:cNvSpPr txBox="1"/>
          <p:nvPr/>
        </p:nvSpPr>
        <p:spPr>
          <a:xfrm>
            <a:off x="7506035" y="3911169"/>
            <a:ext cx="453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1B2663E-37B0-4776-BFD1-9BA0E366C109}"/>
              </a:ext>
            </a:extLst>
          </p:cNvPr>
          <p:cNvSpPr txBox="1"/>
          <p:nvPr/>
        </p:nvSpPr>
        <p:spPr>
          <a:xfrm>
            <a:off x="8406295" y="3911170"/>
            <a:ext cx="15465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500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4427AD9-42D4-4F9E-A298-12B450DF1F9A}"/>
              </a:ext>
            </a:extLst>
          </p:cNvPr>
          <p:cNvSpPr txBox="1"/>
          <p:nvPr/>
        </p:nvSpPr>
        <p:spPr>
          <a:xfrm>
            <a:off x="7942068" y="3861120"/>
            <a:ext cx="481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203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65" grpId="0"/>
      <p:bldP spid="27" grpId="0"/>
      <p:bldP spid="30" grpId="0"/>
      <p:bldP spid="41" grpId="0"/>
      <p:bldP spid="42" grpId="0"/>
      <p:bldP spid="58" grpId="0"/>
      <p:bldP spid="64" grpId="0"/>
      <p:bldP spid="69" grpId="0"/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43C11613-217B-4A06-B7A6-A98F9576D8FB}"/>
              </a:ext>
            </a:extLst>
          </p:cNvPr>
          <p:cNvGrpSpPr/>
          <p:nvPr/>
        </p:nvGrpSpPr>
        <p:grpSpPr>
          <a:xfrm>
            <a:off x="2344677" y="1380292"/>
            <a:ext cx="5558886" cy="768022"/>
            <a:chOff x="-12851" y="334870"/>
            <a:chExt cx="4350156" cy="768022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5278DC02-4540-4644-A91C-96B9844C5818}"/>
                </a:ext>
              </a:extLst>
            </p:cNvPr>
            <p:cNvSpPr txBox="1"/>
            <p:nvPr/>
          </p:nvSpPr>
          <p:spPr>
            <a:xfrm>
              <a:off x="2256174" y="395006"/>
              <a:ext cx="20811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実際の長さ　</a:t>
              </a:r>
              <a:endParaRPr kumimoji="1"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3A5F5FF3-D3BA-49A3-80AF-12E2F92A1512}"/>
                </a:ext>
              </a:extLst>
            </p:cNvPr>
            <p:cNvSpPr txBox="1"/>
            <p:nvPr/>
          </p:nvSpPr>
          <p:spPr>
            <a:xfrm>
              <a:off x="-12851" y="372070"/>
              <a:ext cx="21134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地図の長さ</a:t>
              </a:r>
              <a:endParaRPr kumimoji="1"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270B9E7D-749B-41FC-8B84-9B97080212E1}"/>
                </a:ext>
              </a:extLst>
            </p:cNvPr>
            <p:cNvSpPr txBox="1"/>
            <p:nvPr/>
          </p:nvSpPr>
          <p:spPr>
            <a:xfrm>
              <a:off x="1995077" y="334870"/>
              <a:ext cx="7401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：</a:t>
              </a:r>
              <a:endParaRPr kumimoji="1"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5D70A7D-4136-4D7B-813D-8589E1C66EAA}"/>
              </a:ext>
            </a:extLst>
          </p:cNvPr>
          <p:cNvSpPr txBox="1"/>
          <p:nvPr/>
        </p:nvSpPr>
        <p:spPr>
          <a:xfrm>
            <a:off x="2089362" y="47329"/>
            <a:ext cx="8864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縮尺何分の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の地図か答えなさい。　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04043AF-9B6D-470E-93C6-BAB65EAF46EA}"/>
              </a:ext>
            </a:extLst>
          </p:cNvPr>
          <p:cNvSpPr txBox="1"/>
          <p:nvPr/>
        </p:nvSpPr>
        <p:spPr>
          <a:xfrm>
            <a:off x="410996" y="791261"/>
            <a:ext cx="7882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　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300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メートルを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㎝に縮めました。　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AEA746F-7BCE-4918-A0FF-2371D7DCBC73}"/>
              </a:ext>
            </a:extLst>
          </p:cNvPr>
          <p:cNvSpPr txBox="1"/>
          <p:nvPr/>
        </p:nvSpPr>
        <p:spPr>
          <a:xfrm>
            <a:off x="3874223" y="1982667"/>
            <a:ext cx="1051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A9B86E2-0D8C-49BE-AA01-7ACDB7B55719}"/>
              </a:ext>
            </a:extLst>
          </p:cNvPr>
          <p:cNvSpPr txBox="1"/>
          <p:nvPr/>
        </p:nvSpPr>
        <p:spPr>
          <a:xfrm>
            <a:off x="5398234" y="1957557"/>
            <a:ext cx="1629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300m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C97B0C2-1685-42E8-B49A-4B80E33FA061}"/>
              </a:ext>
            </a:extLst>
          </p:cNvPr>
          <p:cNvSpPr txBox="1"/>
          <p:nvPr/>
        </p:nvSpPr>
        <p:spPr>
          <a:xfrm>
            <a:off x="4883362" y="1908267"/>
            <a:ext cx="481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151A703-8790-4AE2-A0AE-11AA7D6ED2D4}"/>
              </a:ext>
            </a:extLst>
          </p:cNvPr>
          <p:cNvSpPr txBox="1"/>
          <p:nvPr/>
        </p:nvSpPr>
        <p:spPr>
          <a:xfrm>
            <a:off x="618923" y="2712459"/>
            <a:ext cx="373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単位をそろえる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A0D5EB86-A611-4628-BB63-324005AB1F6B}"/>
              </a:ext>
            </a:extLst>
          </p:cNvPr>
          <p:cNvSpPr txBox="1"/>
          <p:nvPr/>
        </p:nvSpPr>
        <p:spPr>
          <a:xfrm>
            <a:off x="1794072" y="3220629"/>
            <a:ext cx="1051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B4A3DFB-B1EA-4CD8-B45E-16DFE96CB02D}"/>
              </a:ext>
            </a:extLst>
          </p:cNvPr>
          <p:cNvSpPr txBox="1"/>
          <p:nvPr/>
        </p:nvSpPr>
        <p:spPr>
          <a:xfrm>
            <a:off x="3318083" y="3195519"/>
            <a:ext cx="2300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30000</a:t>
            </a:r>
            <a:r>
              <a:rPr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2747D870-3E42-4BFA-AEC9-DD0573DFBDE6}"/>
              </a:ext>
            </a:extLst>
          </p:cNvPr>
          <p:cNvSpPr txBox="1"/>
          <p:nvPr/>
        </p:nvSpPr>
        <p:spPr>
          <a:xfrm>
            <a:off x="2867763" y="3166299"/>
            <a:ext cx="481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581E460-B159-4DD7-93C0-66CE4762BC68}"/>
              </a:ext>
            </a:extLst>
          </p:cNvPr>
          <p:cNvSpPr txBox="1"/>
          <p:nvPr/>
        </p:nvSpPr>
        <p:spPr>
          <a:xfrm>
            <a:off x="1019541" y="5292672"/>
            <a:ext cx="481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8ED137E-D6B0-4506-AD3E-D485B4655C73}"/>
              </a:ext>
            </a:extLst>
          </p:cNvPr>
          <p:cNvSpPr txBox="1"/>
          <p:nvPr/>
        </p:nvSpPr>
        <p:spPr>
          <a:xfrm>
            <a:off x="2015930" y="5305227"/>
            <a:ext cx="2198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30000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DF9CEE2-BC92-48FB-A417-461201585C1E}"/>
              </a:ext>
            </a:extLst>
          </p:cNvPr>
          <p:cNvSpPr txBox="1"/>
          <p:nvPr/>
        </p:nvSpPr>
        <p:spPr>
          <a:xfrm>
            <a:off x="1467701" y="5305227"/>
            <a:ext cx="481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÷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47CB9069-7539-4001-85ED-D074004E0D1E}"/>
              </a:ext>
            </a:extLst>
          </p:cNvPr>
          <p:cNvGrpSpPr/>
          <p:nvPr/>
        </p:nvGrpSpPr>
        <p:grpSpPr>
          <a:xfrm>
            <a:off x="4027417" y="4923519"/>
            <a:ext cx="1920567" cy="1452701"/>
            <a:chOff x="4807282" y="4417250"/>
            <a:chExt cx="2202328" cy="1452701"/>
          </a:xfrm>
        </p:grpSpPr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3E636B37-43D2-4932-9448-FF24BB57D089}"/>
                </a:ext>
              </a:extLst>
            </p:cNvPr>
            <p:cNvSpPr txBox="1"/>
            <p:nvPr/>
          </p:nvSpPr>
          <p:spPr>
            <a:xfrm>
              <a:off x="5409888" y="4417250"/>
              <a:ext cx="6195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</a:t>
              </a:r>
              <a:endPara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ED67CA3B-9CCC-4878-BC43-0E06FEBEC1C2}"/>
                </a:ext>
              </a:extLst>
            </p:cNvPr>
            <p:cNvGrpSpPr/>
            <p:nvPr/>
          </p:nvGrpSpPr>
          <p:grpSpPr>
            <a:xfrm>
              <a:off x="4807282" y="5100510"/>
              <a:ext cx="2202328" cy="769441"/>
              <a:chOff x="4807282" y="5100510"/>
              <a:chExt cx="2202328" cy="769441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4E1235E8-C3F0-40AF-9111-8755D7E2FB0A}"/>
                  </a:ext>
                </a:extLst>
              </p:cNvPr>
              <p:cNvSpPr txBox="1"/>
              <p:nvPr/>
            </p:nvSpPr>
            <p:spPr>
              <a:xfrm>
                <a:off x="4807282" y="5100510"/>
                <a:ext cx="220232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b="1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30000</a:t>
                </a:r>
                <a:endParaRPr kumimoji="1" lang="ja-JP" altLang="en-US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cxnSp>
            <p:nvCxnSpPr>
              <p:cNvPr id="4" name="直線コネクタ 3">
                <a:extLst>
                  <a:ext uri="{FF2B5EF4-FFF2-40B4-BE49-F238E27FC236}">
                    <a16:creationId xmlns:a16="http://schemas.microsoft.com/office/drawing/2014/main" id="{3722D83E-0743-480D-8ECE-D4CF12F15B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40638" y="5164824"/>
                <a:ext cx="1471321" cy="0"/>
              </a:xfrm>
              <a:prstGeom prst="line">
                <a:avLst/>
              </a:prstGeom>
              <a:ln w="571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EBCAF39F-8766-4A3C-AA82-4FF2AD89C148}"/>
              </a:ext>
            </a:extLst>
          </p:cNvPr>
          <p:cNvCxnSpPr/>
          <p:nvPr/>
        </p:nvCxnSpPr>
        <p:spPr>
          <a:xfrm>
            <a:off x="4048162" y="5815428"/>
            <a:ext cx="498558" cy="4985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D5CBE47B-E4D8-4C9C-9BCF-A4630E107E16}"/>
              </a:ext>
            </a:extLst>
          </p:cNvPr>
          <p:cNvCxnSpPr/>
          <p:nvPr/>
        </p:nvCxnSpPr>
        <p:spPr>
          <a:xfrm>
            <a:off x="4573776" y="5059542"/>
            <a:ext cx="498558" cy="4985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F11BDB43-ADB9-4187-9C6E-6F895572ECD4}"/>
              </a:ext>
            </a:extLst>
          </p:cNvPr>
          <p:cNvSpPr txBox="1"/>
          <p:nvPr/>
        </p:nvSpPr>
        <p:spPr>
          <a:xfrm>
            <a:off x="5542745" y="5278680"/>
            <a:ext cx="747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258BAF5-171A-41F9-A4B5-46B97CB3A335}"/>
              </a:ext>
            </a:extLst>
          </p:cNvPr>
          <p:cNvGrpSpPr/>
          <p:nvPr/>
        </p:nvGrpSpPr>
        <p:grpSpPr>
          <a:xfrm>
            <a:off x="6287100" y="4923519"/>
            <a:ext cx="2202328" cy="1452701"/>
            <a:chOff x="7066965" y="4417250"/>
            <a:chExt cx="2202328" cy="1452701"/>
          </a:xfrm>
        </p:grpSpPr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132DA95C-EC30-4BB0-8676-158C0661808F}"/>
                </a:ext>
              </a:extLst>
            </p:cNvPr>
            <p:cNvSpPr txBox="1"/>
            <p:nvPr/>
          </p:nvSpPr>
          <p:spPr>
            <a:xfrm>
              <a:off x="7613009" y="4417250"/>
              <a:ext cx="6195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</a:t>
              </a:r>
              <a:endPara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67" name="テキスト ボックス 66">
              <a:extLst>
                <a:ext uri="{FF2B5EF4-FFF2-40B4-BE49-F238E27FC236}">
                  <a16:creationId xmlns:a16="http://schemas.microsoft.com/office/drawing/2014/main" id="{FB9DEDC3-E6F2-43FB-B291-3F3E5DEE6D2C}"/>
                </a:ext>
              </a:extLst>
            </p:cNvPr>
            <p:cNvSpPr txBox="1"/>
            <p:nvPr/>
          </p:nvSpPr>
          <p:spPr>
            <a:xfrm>
              <a:off x="7066965" y="5100510"/>
              <a:ext cx="22023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10000</a:t>
              </a:r>
              <a:endPara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68" name="直線コネクタ 67">
              <a:extLst>
                <a:ext uri="{FF2B5EF4-FFF2-40B4-BE49-F238E27FC236}">
                  <a16:creationId xmlns:a16="http://schemas.microsoft.com/office/drawing/2014/main" id="{CE27B8D7-CD39-4308-A2DC-DCC5437FB547}"/>
                </a:ext>
              </a:extLst>
            </p:cNvPr>
            <p:cNvCxnSpPr>
              <a:cxnSpLocks/>
            </p:cNvCxnSpPr>
            <p:nvPr/>
          </p:nvCxnSpPr>
          <p:spPr>
            <a:xfrm>
              <a:off x="7100321" y="5164824"/>
              <a:ext cx="1471321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D655195A-8350-4D88-AEAB-9BE77759B066}"/>
              </a:ext>
            </a:extLst>
          </p:cNvPr>
          <p:cNvGrpSpPr/>
          <p:nvPr/>
        </p:nvGrpSpPr>
        <p:grpSpPr>
          <a:xfrm>
            <a:off x="9852485" y="5337831"/>
            <a:ext cx="2202328" cy="1452701"/>
            <a:chOff x="9852485" y="5337831"/>
            <a:chExt cx="2202328" cy="1452701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759087BB-9D62-496C-8601-BB3C22D5D0C6}"/>
                </a:ext>
              </a:extLst>
            </p:cNvPr>
            <p:cNvSpPr txBox="1"/>
            <p:nvPr/>
          </p:nvSpPr>
          <p:spPr>
            <a:xfrm>
              <a:off x="10398529" y="5337831"/>
              <a:ext cx="61951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</a:t>
              </a:r>
              <a:endPara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3BB57685-EAE9-486F-9EC1-79AF78B8B7FF}"/>
                </a:ext>
              </a:extLst>
            </p:cNvPr>
            <p:cNvSpPr txBox="1"/>
            <p:nvPr/>
          </p:nvSpPr>
          <p:spPr>
            <a:xfrm>
              <a:off x="9852485" y="6021091"/>
              <a:ext cx="22023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10000</a:t>
              </a:r>
              <a:endPara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764BE8D4-FBDE-4DBB-A152-E61B72A36BB9}"/>
                </a:ext>
              </a:extLst>
            </p:cNvPr>
            <p:cNvCxnSpPr>
              <a:cxnSpLocks/>
            </p:cNvCxnSpPr>
            <p:nvPr/>
          </p:nvCxnSpPr>
          <p:spPr>
            <a:xfrm>
              <a:off x="9885841" y="6085405"/>
              <a:ext cx="1471321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A89FE2B-4F09-4988-B3B4-160073E21FF3}"/>
              </a:ext>
            </a:extLst>
          </p:cNvPr>
          <p:cNvSpPr txBox="1"/>
          <p:nvPr/>
        </p:nvSpPr>
        <p:spPr>
          <a:xfrm>
            <a:off x="8256729" y="5777078"/>
            <a:ext cx="14282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答え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7FA7BBB-75D1-4AFE-81D9-2B794FFB9F4A}"/>
              </a:ext>
            </a:extLst>
          </p:cNvPr>
          <p:cNvSpPr txBox="1"/>
          <p:nvPr/>
        </p:nvSpPr>
        <p:spPr>
          <a:xfrm>
            <a:off x="4828538" y="2556020"/>
            <a:ext cx="3100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1m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0265557-05CB-4D08-9A47-7EE43B0DD6FE}"/>
              </a:ext>
            </a:extLst>
          </p:cNvPr>
          <p:cNvSpPr txBox="1"/>
          <p:nvPr/>
        </p:nvSpPr>
        <p:spPr>
          <a:xfrm>
            <a:off x="345627" y="4121595"/>
            <a:ext cx="3734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比の値を求める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F65C9D0-26BA-4055-B945-D4A067E29B36}"/>
              </a:ext>
            </a:extLst>
          </p:cNvPr>
          <p:cNvSpPr txBox="1"/>
          <p:nvPr/>
        </p:nvSpPr>
        <p:spPr>
          <a:xfrm>
            <a:off x="1408951" y="1649477"/>
            <a:ext cx="803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比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20DBE76-27E9-4199-BB38-C72B7C1B45D2}"/>
              </a:ext>
            </a:extLst>
          </p:cNvPr>
          <p:cNvSpPr txBox="1"/>
          <p:nvPr/>
        </p:nvSpPr>
        <p:spPr>
          <a:xfrm>
            <a:off x="7686575" y="3475174"/>
            <a:ext cx="39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比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を簡単にする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D4504E9-DDAF-46E2-8000-0A44E3F0CE7F}"/>
              </a:ext>
            </a:extLst>
          </p:cNvPr>
          <p:cNvSpPr txBox="1"/>
          <p:nvPr/>
        </p:nvSpPr>
        <p:spPr>
          <a:xfrm>
            <a:off x="8475112" y="4138532"/>
            <a:ext cx="453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B69462B9-0586-47E9-8462-4DDC16745E68}"/>
              </a:ext>
            </a:extLst>
          </p:cNvPr>
          <p:cNvSpPr txBox="1"/>
          <p:nvPr/>
        </p:nvSpPr>
        <p:spPr>
          <a:xfrm>
            <a:off x="9522116" y="4138532"/>
            <a:ext cx="1752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10000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CE3966A6-2FDC-4CC0-B326-122B961DB450}"/>
              </a:ext>
            </a:extLst>
          </p:cNvPr>
          <p:cNvSpPr txBox="1"/>
          <p:nvPr/>
        </p:nvSpPr>
        <p:spPr>
          <a:xfrm>
            <a:off x="8911145" y="4088483"/>
            <a:ext cx="481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0743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65" grpId="0"/>
      <p:bldP spid="31" grpId="0"/>
      <p:bldP spid="32" grpId="0"/>
      <p:bldP spid="37" grpId="0"/>
      <p:bldP spid="38" grpId="0"/>
      <p:bldP spid="54" grpId="0"/>
      <p:bldP spid="57" grpId="0"/>
      <p:bldP spid="58" grpId="0"/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278DC02-4540-4644-A91C-96B9844C5818}"/>
              </a:ext>
            </a:extLst>
          </p:cNvPr>
          <p:cNvSpPr txBox="1"/>
          <p:nvPr/>
        </p:nvSpPr>
        <p:spPr>
          <a:xfrm>
            <a:off x="968685" y="2763700"/>
            <a:ext cx="3273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実際の長さは　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3A5F5FF3-D3BA-49A3-80AF-12E2F92A1512}"/>
              </a:ext>
            </a:extLst>
          </p:cNvPr>
          <p:cNvSpPr txBox="1"/>
          <p:nvPr/>
        </p:nvSpPr>
        <p:spPr>
          <a:xfrm>
            <a:off x="4181624" y="2794159"/>
            <a:ext cx="7038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地図の長さの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10000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倍の長さ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5D70A7D-4136-4D7B-813D-8589E1C66EAA}"/>
              </a:ext>
            </a:extLst>
          </p:cNvPr>
          <p:cNvSpPr txBox="1"/>
          <p:nvPr/>
        </p:nvSpPr>
        <p:spPr>
          <a:xfrm>
            <a:off x="2089362" y="47329"/>
            <a:ext cx="6061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実際の長さ を 答えなさい。　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B4A3DFB-B1EA-4CD8-B45E-16DFE96CB02D}"/>
              </a:ext>
            </a:extLst>
          </p:cNvPr>
          <p:cNvSpPr txBox="1"/>
          <p:nvPr/>
        </p:nvSpPr>
        <p:spPr>
          <a:xfrm>
            <a:off x="6779100" y="3337726"/>
            <a:ext cx="2300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40000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581E460-B159-4DD7-93C0-66CE4762BC68}"/>
              </a:ext>
            </a:extLst>
          </p:cNvPr>
          <p:cNvSpPr txBox="1"/>
          <p:nvPr/>
        </p:nvSpPr>
        <p:spPr>
          <a:xfrm>
            <a:off x="3183754" y="3310888"/>
            <a:ext cx="10933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8ED137E-D6B0-4506-AD3E-D485B4655C73}"/>
              </a:ext>
            </a:extLst>
          </p:cNvPr>
          <p:cNvSpPr txBox="1"/>
          <p:nvPr/>
        </p:nvSpPr>
        <p:spPr>
          <a:xfrm>
            <a:off x="4798265" y="3342869"/>
            <a:ext cx="23421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10000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DF9CEE2-BC92-48FB-A417-461201585C1E}"/>
              </a:ext>
            </a:extLst>
          </p:cNvPr>
          <p:cNvSpPr txBox="1"/>
          <p:nvPr/>
        </p:nvSpPr>
        <p:spPr>
          <a:xfrm>
            <a:off x="4181624" y="3331698"/>
            <a:ext cx="481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×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A74DBB4-D88C-E2D6-4698-583D7DE94BA8}"/>
              </a:ext>
            </a:extLst>
          </p:cNvPr>
          <p:cNvGrpSpPr/>
          <p:nvPr/>
        </p:nvGrpSpPr>
        <p:grpSpPr>
          <a:xfrm>
            <a:off x="275798" y="576597"/>
            <a:ext cx="8774684" cy="1439269"/>
            <a:chOff x="275798" y="576597"/>
            <a:chExt cx="8774684" cy="1439269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004043AF-9B6D-470E-93C6-BAB65EAF46EA}"/>
                </a:ext>
              </a:extLst>
            </p:cNvPr>
            <p:cNvSpPr txBox="1"/>
            <p:nvPr/>
          </p:nvSpPr>
          <p:spPr>
            <a:xfrm>
              <a:off x="275798" y="692427"/>
              <a:ext cx="87746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④　　　　　の地図で</a:t>
              </a:r>
              <a:r>
                <a:rPr lang="en-US" altLang="ja-JP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</a:t>
              </a:r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㎝は，</a:t>
              </a:r>
              <a:endPara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lang="en-US" altLang="ja-JP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            </a:t>
              </a:r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実際の長さでは</a:t>
              </a:r>
              <a:r>
                <a:rPr lang="ja-JP" altLang="en-US" sz="4000" b="1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何</a:t>
              </a:r>
              <a:r>
                <a:rPr lang="en-US" altLang="ja-JP" sz="4000" b="1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m</a:t>
              </a:r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ですか。</a:t>
              </a:r>
              <a:endParaRPr kumimoji="1"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F2ACA272-0E5D-40AD-BB18-FB1D3A55E545}"/>
                </a:ext>
              </a:extLst>
            </p:cNvPr>
            <p:cNvGrpSpPr/>
            <p:nvPr/>
          </p:nvGrpSpPr>
          <p:grpSpPr>
            <a:xfrm>
              <a:off x="1077468" y="576597"/>
              <a:ext cx="1435760" cy="1067354"/>
              <a:chOff x="7977273" y="3125036"/>
              <a:chExt cx="1435760" cy="1067354"/>
            </a:xfrm>
          </p:grpSpPr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A4B4F327-649A-456A-A651-90363F8320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7273" y="3631460"/>
                <a:ext cx="143576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C85861-309B-4961-B869-A50E6D1BF7C7}"/>
                  </a:ext>
                </a:extLst>
              </p:cNvPr>
              <p:cNvSpPr txBox="1"/>
              <p:nvPr/>
            </p:nvSpPr>
            <p:spPr>
              <a:xfrm>
                <a:off x="7977273" y="3607615"/>
                <a:ext cx="1435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10000</a:t>
                </a:r>
                <a:endParaRPr kumimoji="1" lang="ja-JP" altLang="en-US" sz="3200" b="1" dirty="0"/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41EA61A-E212-4354-A204-6575D9B9C9CE}"/>
                  </a:ext>
                </a:extLst>
              </p:cNvPr>
              <p:cNvSpPr txBox="1"/>
              <p:nvPr/>
            </p:nvSpPr>
            <p:spPr>
              <a:xfrm>
                <a:off x="8463705" y="3125036"/>
                <a:ext cx="411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1</a:t>
                </a:r>
                <a:endParaRPr kumimoji="1" lang="ja-JP" altLang="en-US" sz="3200" b="1" dirty="0"/>
              </a:p>
            </p:txBody>
          </p:sp>
        </p:grp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CF5172A-13DF-436A-BD10-98A6E2F82AF8}"/>
              </a:ext>
            </a:extLst>
          </p:cNvPr>
          <p:cNvSpPr txBox="1"/>
          <p:nvPr/>
        </p:nvSpPr>
        <p:spPr>
          <a:xfrm>
            <a:off x="4242458" y="4332997"/>
            <a:ext cx="2898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40000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㎝＝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F9E82D8-0F04-4E7D-89CA-22C86941A0BB}"/>
              </a:ext>
            </a:extLst>
          </p:cNvPr>
          <p:cNvSpPr txBox="1"/>
          <p:nvPr/>
        </p:nvSpPr>
        <p:spPr>
          <a:xfrm>
            <a:off x="6779100" y="4302538"/>
            <a:ext cx="1643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400</a:t>
            </a:r>
            <a:r>
              <a:rPr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AA2C1A4D-D99F-D0D7-82F7-1E0EF80733C1}"/>
              </a:ext>
            </a:extLst>
          </p:cNvPr>
          <p:cNvGrpSpPr/>
          <p:nvPr/>
        </p:nvGrpSpPr>
        <p:grpSpPr>
          <a:xfrm>
            <a:off x="5163094" y="4722539"/>
            <a:ext cx="610087" cy="95838"/>
            <a:chOff x="5163094" y="4722539"/>
            <a:chExt cx="610087" cy="95838"/>
          </a:xfrm>
        </p:grpSpPr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D44500EB-4271-4035-A885-3F697F492EFC}"/>
                </a:ext>
              </a:extLst>
            </p:cNvPr>
            <p:cNvCxnSpPr>
              <a:cxnSpLocks/>
            </p:cNvCxnSpPr>
            <p:nvPr/>
          </p:nvCxnSpPr>
          <p:spPr>
            <a:xfrm>
              <a:off x="5163094" y="4722539"/>
              <a:ext cx="59909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059A6CA8-A608-409F-B54F-74C92BDC0F6C}"/>
                </a:ext>
              </a:extLst>
            </p:cNvPr>
            <p:cNvCxnSpPr>
              <a:cxnSpLocks/>
            </p:cNvCxnSpPr>
            <p:nvPr/>
          </p:nvCxnSpPr>
          <p:spPr>
            <a:xfrm>
              <a:off x="5174089" y="4818377"/>
              <a:ext cx="59909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D3B0B9E-794F-4794-AB2F-DDC2CA2495F6}"/>
              </a:ext>
            </a:extLst>
          </p:cNvPr>
          <p:cNvSpPr txBox="1"/>
          <p:nvPr/>
        </p:nvSpPr>
        <p:spPr>
          <a:xfrm>
            <a:off x="4832934" y="3858645"/>
            <a:ext cx="3378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㎝＝</a:t>
            </a:r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1m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19551A8-2393-49FA-B763-91DD1AE169BD}"/>
              </a:ext>
            </a:extLst>
          </p:cNvPr>
          <p:cNvGrpSpPr/>
          <p:nvPr/>
        </p:nvGrpSpPr>
        <p:grpSpPr>
          <a:xfrm>
            <a:off x="4548936" y="5222766"/>
            <a:ext cx="7038787" cy="1236643"/>
            <a:chOff x="2302386" y="2819886"/>
            <a:chExt cx="7038787" cy="1236643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585999EF-65A1-4DEE-AB76-67846A7C884D}"/>
                </a:ext>
              </a:extLst>
            </p:cNvPr>
            <p:cNvSpPr txBox="1"/>
            <p:nvPr/>
          </p:nvSpPr>
          <p:spPr>
            <a:xfrm>
              <a:off x="2302386" y="3274873"/>
              <a:ext cx="70387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</a:t>
              </a:r>
              <a:r>
                <a:rPr lang="ja-JP" altLang="en-US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：</a:t>
              </a:r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10000</a:t>
              </a:r>
              <a:r>
                <a:rPr lang="ja-JP" altLang="en-US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＝</a:t>
              </a:r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</a:t>
              </a:r>
              <a:r>
                <a:rPr lang="ja-JP" altLang="en-US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㎝：</a:t>
              </a:r>
              <a:r>
                <a:rPr lang="ja-JP" altLang="en-US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Wingdings" panose="05000000000000000000" pitchFamily="2" charset="2"/>
                </a:rPr>
                <a:t>（　　　　　　　</a:t>
              </a:r>
              <a:r>
                <a:rPr lang="ja-JP" altLang="en-US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）</a:t>
              </a:r>
              <a:endPara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50AB6CF9-8C0E-4E85-9652-6DC29B238F28}"/>
                </a:ext>
              </a:extLst>
            </p:cNvPr>
            <p:cNvSpPr txBox="1"/>
            <p:nvPr/>
          </p:nvSpPr>
          <p:spPr>
            <a:xfrm>
              <a:off x="3282504" y="2819886"/>
              <a:ext cx="88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b="1" dirty="0"/>
                <a:t>×4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5BC169CA-DE2E-4C59-962D-337E9B6C6E4C}"/>
                </a:ext>
              </a:extLst>
            </p:cNvPr>
            <p:cNvSpPr txBox="1"/>
            <p:nvPr/>
          </p:nvSpPr>
          <p:spPr>
            <a:xfrm>
              <a:off x="5362567" y="2884337"/>
              <a:ext cx="8870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b="1" dirty="0"/>
                <a:t>×4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矢印: 下カーブ 21">
              <a:extLst>
                <a:ext uri="{FF2B5EF4-FFF2-40B4-BE49-F238E27FC236}">
                  <a16:creationId xmlns:a16="http://schemas.microsoft.com/office/drawing/2014/main" id="{993A2D39-0429-4325-B586-E8BE7443F915}"/>
                </a:ext>
              </a:extLst>
            </p:cNvPr>
            <p:cNvSpPr/>
            <p:nvPr/>
          </p:nvSpPr>
          <p:spPr>
            <a:xfrm>
              <a:off x="2527916" y="3125780"/>
              <a:ext cx="2678720" cy="34109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矢印: 下カーブ 22">
              <a:extLst>
                <a:ext uri="{FF2B5EF4-FFF2-40B4-BE49-F238E27FC236}">
                  <a16:creationId xmlns:a16="http://schemas.microsoft.com/office/drawing/2014/main" id="{8A58541A-481A-4F66-B65A-05FF0D69C6B7}"/>
                </a:ext>
              </a:extLst>
            </p:cNvPr>
            <p:cNvSpPr/>
            <p:nvPr/>
          </p:nvSpPr>
          <p:spPr>
            <a:xfrm>
              <a:off x="3789575" y="3115921"/>
              <a:ext cx="3110845" cy="34109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9AE87A39-9B7C-4D36-AABD-3284F48956C5}"/>
                </a:ext>
              </a:extLst>
            </p:cNvPr>
            <p:cNvSpPr txBox="1"/>
            <p:nvPr/>
          </p:nvSpPr>
          <p:spPr>
            <a:xfrm>
              <a:off x="6436924" y="3287088"/>
              <a:ext cx="23003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40000</a:t>
              </a:r>
              <a:r>
                <a:rPr lang="ja-JP" altLang="en-US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㎝</a:t>
              </a:r>
              <a:endPara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69F0E26-2568-851F-25C8-2016519A2B24}"/>
              </a:ext>
            </a:extLst>
          </p:cNvPr>
          <p:cNvGrpSpPr/>
          <p:nvPr/>
        </p:nvGrpSpPr>
        <p:grpSpPr>
          <a:xfrm>
            <a:off x="375020" y="2051991"/>
            <a:ext cx="11592787" cy="646331"/>
            <a:chOff x="375020" y="2051991"/>
            <a:chExt cx="11592787" cy="646331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D38EE8FD-C7D1-4603-84F4-33B447F585B5}"/>
                </a:ext>
              </a:extLst>
            </p:cNvPr>
            <p:cNvSpPr txBox="1"/>
            <p:nvPr/>
          </p:nvSpPr>
          <p:spPr>
            <a:xfrm>
              <a:off x="375020" y="2051991"/>
              <a:ext cx="11592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１万分の１なので　　　　倍すれば実際の長さが求められる。</a:t>
              </a:r>
              <a:endParaRPr kumimoji="1"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EEEDBD26-79FA-4C19-9D2D-F13AB6407AEE}"/>
                </a:ext>
              </a:extLst>
            </p:cNvPr>
            <p:cNvSpPr/>
            <p:nvPr/>
          </p:nvSpPr>
          <p:spPr>
            <a:xfrm>
              <a:off x="3866345" y="2102177"/>
              <a:ext cx="1101581" cy="57924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39AE85B-3C55-4C94-9FA6-13EA9C09961A}"/>
              </a:ext>
            </a:extLst>
          </p:cNvPr>
          <p:cNvSpPr txBox="1"/>
          <p:nvPr/>
        </p:nvSpPr>
        <p:spPr>
          <a:xfrm>
            <a:off x="3948219" y="2037857"/>
            <a:ext cx="1021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2185239-74EA-43CE-B553-4B5D3F58AC07}"/>
              </a:ext>
            </a:extLst>
          </p:cNvPr>
          <p:cNvSpPr txBox="1"/>
          <p:nvPr/>
        </p:nvSpPr>
        <p:spPr>
          <a:xfrm>
            <a:off x="994188" y="4918797"/>
            <a:ext cx="2776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別のやり方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E5944EFD-81FB-4F7E-82D1-ABBEC13BD523}"/>
              </a:ext>
            </a:extLst>
          </p:cNvPr>
          <p:cNvGrpSpPr/>
          <p:nvPr/>
        </p:nvGrpSpPr>
        <p:grpSpPr>
          <a:xfrm>
            <a:off x="539904" y="5615512"/>
            <a:ext cx="1435760" cy="1067354"/>
            <a:chOff x="7977273" y="3125036"/>
            <a:chExt cx="1435760" cy="1067354"/>
          </a:xfrm>
        </p:grpSpPr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250B3759-2F4C-40E6-A3CD-AB63A57E9125}"/>
                </a:ext>
              </a:extLst>
            </p:cNvPr>
            <p:cNvCxnSpPr>
              <a:cxnSpLocks/>
            </p:cNvCxnSpPr>
            <p:nvPr/>
          </p:nvCxnSpPr>
          <p:spPr>
            <a:xfrm>
              <a:off x="7977273" y="3631460"/>
              <a:ext cx="14357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796756C4-A72B-4325-A510-55B9D958BD79}"/>
                </a:ext>
              </a:extLst>
            </p:cNvPr>
            <p:cNvSpPr txBox="1"/>
            <p:nvPr/>
          </p:nvSpPr>
          <p:spPr>
            <a:xfrm>
              <a:off x="7977273" y="3607615"/>
              <a:ext cx="1435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10000</a:t>
              </a:r>
              <a:endParaRPr kumimoji="1" lang="ja-JP" altLang="en-US" sz="3200" b="1" dirty="0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1BFCA357-0FD8-4EB7-BACC-A12603255FB7}"/>
                </a:ext>
              </a:extLst>
            </p:cNvPr>
            <p:cNvSpPr txBox="1"/>
            <p:nvPr/>
          </p:nvSpPr>
          <p:spPr>
            <a:xfrm>
              <a:off x="8463705" y="3125036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B5BC1DF-98FF-4541-ACB0-99EDE6F5225A}"/>
              </a:ext>
            </a:extLst>
          </p:cNvPr>
          <p:cNvSpPr txBox="1"/>
          <p:nvPr/>
        </p:nvSpPr>
        <p:spPr>
          <a:xfrm>
            <a:off x="1905582" y="5751523"/>
            <a:ext cx="677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⇒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116B87C-D3B2-48AC-972C-913099503DE3}"/>
              </a:ext>
            </a:extLst>
          </p:cNvPr>
          <p:cNvSpPr txBox="1"/>
          <p:nvPr/>
        </p:nvSpPr>
        <p:spPr>
          <a:xfrm>
            <a:off x="2443146" y="5798824"/>
            <a:ext cx="1937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10000</a:t>
            </a:r>
            <a:endParaRPr kumimoji="1" lang="ja-JP" altLang="en-US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AE98E2D-AA87-4564-A928-F79166E37DF9}"/>
              </a:ext>
            </a:extLst>
          </p:cNvPr>
          <p:cNvSpPr txBox="1"/>
          <p:nvPr/>
        </p:nvSpPr>
        <p:spPr>
          <a:xfrm>
            <a:off x="8683474" y="6200287"/>
            <a:ext cx="16434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400</a:t>
            </a:r>
            <a:r>
              <a:rPr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258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39" grpId="0"/>
      <p:bldP spid="49" grpId="0"/>
      <p:bldP spid="51" grpId="0"/>
      <p:bldP spid="52" grpId="0"/>
      <p:bldP spid="53" grpId="0"/>
      <p:bldP spid="32" grpId="0"/>
      <p:bldP spid="33" grpId="0"/>
      <p:bldP spid="18" grpId="0"/>
      <p:bldP spid="31" grpId="0"/>
      <p:bldP spid="36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278DC02-4540-4644-A91C-96B9844C5818}"/>
              </a:ext>
            </a:extLst>
          </p:cNvPr>
          <p:cNvSpPr txBox="1"/>
          <p:nvPr/>
        </p:nvSpPr>
        <p:spPr>
          <a:xfrm>
            <a:off x="1000163" y="1952679"/>
            <a:ext cx="536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実際の長さは　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3A5F5FF3-D3BA-49A3-80AF-12E2F92A1512}"/>
              </a:ext>
            </a:extLst>
          </p:cNvPr>
          <p:cNvSpPr txBox="1"/>
          <p:nvPr/>
        </p:nvSpPr>
        <p:spPr>
          <a:xfrm>
            <a:off x="4213103" y="1983138"/>
            <a:ext cx="7038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地図の長さの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1000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倍の長さ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5D70A7D-4136-4D7B-813D-8589E1C66EAA}"/>
              </a:ext>
            </a:extLst>
          </p:cNvPr>
          <p:cNvSpPr txBox="1"/>
          <p:nvPr/>
        </p:nvSpPr>
        <p:spPr>
          <a:xfrm>
            <a:off x="2089362" y="47329"/>
            <a:ext cx="6061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実際の長さ を 答えなさい。　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9B4A3DFB-B1EA-4CD8-B45E-16DFE96CB02D}"/>
              </a:ext>
            </a:extLst>
          </p:cNvPr>
          <p:cNvSpPr txBox="1"/>
          <p:nvPr/>
        </p:nvSpPr>
        <p:spPr>
          <a:xfrm>
            <a:off x="6747706" y="2721483"/>
            <a:ext cx="23003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12000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581E460-B159-4DD7-93C0-66CE4762BC68}"/>
              </a:ext>
            </a:extLst>
          </p:cNvPr>
          <p:cNvSpPr txBox="1"/>
          <p:nvPr/>
        </p:nvSpPr>
        <p:spPr>
          <a:xfrm>
            <a:off x="3152360" y="2694645"/>
            <a:ext cx="1365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</a:t>
            </a:r>
            <a:r>
              <a: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8ED137E-D6B0-4506-AD3E-D485B4655C73}"/>
              </a:ext>
            </a:extLst>
          </p:cNvPr>
          <p:cNvSpPr txBox="1"/>
          <p:nvPr/>
        </p:nvSpPr>
        <p:spPr>
          <a:xfrm>
            <a:off x="4766872" y="2726626"/>
            <a:ext cx="21937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1000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DF9CEE2-BC92-48FB-A417-461201585C1E}"/>
              </a:ext>
            </a:extLst>
          </p:cNvPr>
          <p:cNvSpPr txBox="1"/>
          <p:nvPr/>
        </p:nvSpPr>
        <p:spPr>
          <a:xfrm>
            <a:off x="4150230" y="2715455"/>
            <a:ext cx="4815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×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D631E64-512C-DD32-21E4-6A9D71B01ACB}"/>
              </a:ext>
            </a:extLst>
          </p:cNvPr>
          <p:cNvGrpSpPr/>
          <p:nvPr/>
        </p:nvGrpSpPr>
        <p:grpSpPr>
          <a:xfrm>
            <a:off x="348793" y="559246"/>
            <a:ext cx="8774684" cy="1439269"/>
            <a:chOff x="348793" y="559246"/>
            <a:chExt cx="8774684" cy="1439269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004043AF-9B6D-470E-93C6-BAB65EAF46EA}"/>
                </a:ext>
              </a:extLst>
            </p:cNvPr>
            <p:cNvSpPr txBox="1"/>
            <p:nvPr/>
          </p:nvSpPr>
          <p:spPr>
            <a:xfrm>
              <a:off x="348793" y="675076"/>
              <a:ext cx="87746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⑤　　　　　の地図で</a:t>
              </a:r>
              <a:r>
                <a:rPr lang="en-US" altLang="ja-JP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12</a:t>
              </a:r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㎝は，</a:t>
              </a:r>
              <a:endPara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lang="en-US" altLang="ja-JP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            </a:t>
              </a:r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実際の長さでは</a:t>
              </a:r>
              <a:r>
                <a:rPr lang="ja-JP" altLang="en-US" sz="4000" b="1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何</a:t>
              </a:r>
              <a:r>
                <a:rPr lang="en-US" altLang="ja-JP" sz="4000" b="1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m</a:t>
              </a:r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ですか。</a:t>
              </a:r>
              <a:endParaRPr kumimoji="1"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F2ACA272-0E5D-40AD-BB18-FB1D3A55E545}"/>
                </a:ext>
              </a:extLst>
            </p:cNvPr>
            <p:cNvGrpSpPr/>
            <p:nvPr/>
          </p:nvGrpSpPr>
          <p:grpSpPr>
            <a:xfrm>
              <a:off x="1150463" y="559246"/>
              <a:ext cx="1170708" cy="1067355"/>
              <a:chOff x="7977273" y="3125036"/>
              <a:chExt cx="1344860" cy="1067355"/>
            </a:xfrm>
          </p:grpSpPr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A4B4F327-649A-456A-A651-90363F8320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7273" y="3631460"/>
                <a:ext cx="119708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C85861-309B-4961-B869-A50E6D1BF7C7}"/>
                  </a:ext>
                </a:extLst>
              </p:cNvPr>
              <p:cNvSpPr txBox="1"/>
              <p:nvPr/>
            </p:nvSpPr>
            <p:spPr>
              <a:xfrm>
                <a:off x="7977273" y="3597403"/>
                <a:ext cx="1344860" cy="594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1000</a:t>
                </a:r>
                <a:endParaRPr kumimoji="1" lang="ja-JP" altLang="en-US" sz="3200" b="1" dirty="0"/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41EA61A-E212-4354-A204-6575D9B9C9CE}"/>
                  </a:ext>
                </a:extLst>
              </p:cNvPr>
              <p:cNvSpPr txBox="1"/>
              <p:nvPr/>
            </p:nvSpPr>
            <p:spPr>
              <a:xfrm>
                <a:off x="8393006" y="3125036"/>
                <a:ext cx="411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1</a:t>
                </a:r>
                <a:endParaRPr kumimoji="1" lang="ja-JP" altLang="en-US" sz="3200" b="1" dirty="0"/>
              </a:p>
            </p:txBody>
          </p:sp>
        </p:grpSp>
      </p:grp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2CF5172A-13DF-436A-BD10-98A6E2F82AF8}"/>
              </a:ext>
            </a:extLst>
          </p:cNvPr>
          <p:cNvSpPr txBox="1"/>
          <p:nvPr/>
        </p:nvSpPr>
        <p:spPr>
          <a:xfrm>
            <a:off x="3896646" y="3812715"/>
            <a:ext cx="28980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12000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㎝＝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F9E82D8-0F04-4E7D-89CA-22C86941A0BB}"/>
              </a:ext>
            </a:extLst>
          </p:cNvPr>
          <p:cNvSpPr txBox="1"/>
          <p:nvPr/>
        </p:nvSpPr>
        <p:spPr>
          <a:xfrm>
            <a:off x="6433288" y="3782256"/>
            <a:ext cx="1458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120</a:t>
            </a:r>
            <a:r>
              <a:rPr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6AC5B92-F640-DA62-F60A-738F2668A01F}"/>
              </a:ext>
            </a:extLst>
          </p:cNvPr>
          <p:cNvGrpSpPr/>
          <p:nvPr/>
        </p:nvGrpSpPr>
        <p:grpSpPr>
          <a:xfrm>
            <a:off x="4864475" y="4197435"/>
            <a:ext cx="610087" cy="95838"/>
            <a:chOff x="4864475" y="4197435"/>
            <a:chExt cx="610087" cy="95838"/>
          </a:xfrm>
        </p:grpSpPr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D44500EB-4271-4035-A885-3F697F492EFC}"/>
                </a:ext>
              </a:extLst>
            </p:cNvPr>
            <p:cNvCxnSpPr>
              <a:cxnSpLocks/>
            </p:cNvCxnSpPr>
            <p:nvPr/>
          </p:nvCxnSpPr>
          <p:spPr>
            <a:xfrm>
              <a:off x="4864475" y="4197435"/>
              <a:ext cx="59909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059A6CA8-A608-409F-B54F-74C92BDC0F6C}"/>
                </a:ext>
              </a:extLst>
            </p:cNvPr>
            <p:cNvCxnSpPr>
              <a:cxnSpLocks/>
            </p:cNvCxnSpPr>
            <p:nvPr/>
          </p:nvCxnSpPr>
          <p:spPr>
            <a:xfrm>
              <a:off x="4875470" y="4293273"/>
              <a:ext cx="599092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8D3B0B9E-794F-4794-AB2F-DDC2CA2495F6}"/>
              </a:ext>
            </a:extLst>
          </p:cNvPr>
          <p:cNvSpPr txBox="1"/>
          <p:nvPr/>
        </p:nvSpPr>
        <p:spPr>
          <a:xfrm>
            <a:off x="4513288" y="3199186"/>
            <a:ext cx="3378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㎝＝</a:t>
            </a:r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1m</a:t>
            </a:r>
            <a:endParaRPr kumimoji="1" lang="ja-JP" altLang="en-US" sz="4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9511E23-DE5C-4BE8-BF30-919A2A0DFF1A}"/>
              </a:ext>
            </a:extLst>
          </p:cNvPr>
          <p:cNvSpPr txBox="1"/>
          <p:nvPr/>
        </p:nvSpPr>
        <p:spPr>
          <a:xfrm>
            <a:off x="8305048" y="3751797"/>
            <a:ext cx="2887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答え　</a:t>
            </a:r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120</a:t>
            </a:r>
            <a:r>
              <a:rPr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8A1690D5-18D0-4A42-8C39-3BF331F4B597}"/>
              </a:ext>
            </a:extLst>
          </p:cNvPr>
          <p:cNvGrpSpPr/>
          <p:nvPr/>
        </p:nvGrpSpPr>
        <p:grpSpPr>
          <a:xfrm>
            <a:off x="4513288" y="5222766"/>
            <a:ext cx="7038787" cy="1236643"/>
            <a:chOff x="2302386" y="2819886"/>
            <a:chExt cx="7038787" cy="1236643"/>
          </a:xfrm>
        </p:grpSpPr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E6BACBAA-BF95-434F-9E0D-57E0DE10B82B}"/>
                </a:ext>
              </a:extLst>
            </p:cNvPr>
            <p:cNvSpPr txBox="1"/>
            <p:nvPr/>
          </p:nvSpPr>
          <p:spPr>
            <a:xfrm>
              <a:off x="2302386" y="3274873"/>
              <a:ext cx="703878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</a:t>
              </a:r>
              <a:r>
                <a:rPr lang="ja-JP" altLang="en-US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：</a:t>
              </a:r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1000</a:t>
              </a:r>
              <a:r>
                <a:rPr lang="ja-JP" altLang="en-US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＝</a:t>
              </a:r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12</a:t>
              </a:r>
              <a:r>
                <a:rPr lang="ja-JP" altLang="en-US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㎝：</a:t>
              </a:r>
              <a:r>
                <a:rPr lang="ja-JP" altLang="en-US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  <a:sym typeface="Wingdings" panose="05000000000000000000" pitchFamily="2" charset="2"/>
                </a:rPr>
                <a:t>（　　　　　　　</a:t>
              </a:r>
              <a:r>
                <a:rPr lang="ja-JP" altLang="en-US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）</a:t>
              </a:r>
              <a:endPara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4849CDE6-43D0-45B5-AF79-4D683D50AFF8}"/>
                </a:ext>
              </a:extLst>
            </p:cNvPr>
            <p:cNvSpPr txBox="1"/>
            <p:nvPr/>
          </p:nvSpPr>
          <p:spPr>
            <a:xfrm>
              <a:off x="3282504" y="2819886"/>
              <a:ext cx="11044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b="1"/>
                <a:t>×12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3A0BFAC7-D08D-4486-AD2B-2FC8513347E8}"/>
                </a:ext>
              </a:extLst>
            </p:cNvPr>
            <p:cNvSpPr txBox="1"/>
            <p:nvPr/>
          </p:nvSpPr>
          <p:spPr>
            <a:xfrm>
              <a:off x="5362567" y="2884337"/>
              <a:ext cx="11057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b="1"/>
                <a:t>×12</a:t>
              </a:r>
              <a:endParaRPr kumimoji="1" lang="ja-JP" altLang="en-US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矢印: 下カーブ 25">
              <a:extLst>
                <a:ext uri="{FF2B5EF4-FFF2-40B4-BE49-F238E27FC236}">
                  <a16:creationId xmlns:a16="http://schemas.microsoft.com/office/drawing/2014/main" id="{36344F23-2D19-4448-A57F-458EF61271DB}"/>
                </a:ext>
              </a:extLst>
            </p:cNvPr>
            <p:cNvSpPr/>
            <p:nvPr/>
          </p:nvSpPr>
          <p:spPr>
            <a:xfrm>
              <a:off x="2527916" y="3125780"/>
              <a:ext cx="2678720" cy="34109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矢印: 下カーブ 30">
              <a:extLst>
                <a:ext uri="{FF2B5EF4-FFF2-40B4-BE49-F238E27FC236}">
                  <a16:creationId xmlns:a16="http://schemas.microsoft.com/office/drawing/2014/main" id="{4A77D51F-E17F-4B58-B1FE-397D00712752}"/>
                </a:ext>
              </a:extLst>
            </p:cNvPr>
            <p:cNvSpPr/>
            <p:nvPr/>
          </p:nvSpPr>
          <p:spPr>
            <a:xfrm>
              <a:off x="3789575" y="3115921"/>
              <a:ext cx="3110845" cy="34109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E39D5541-EC56-45BD-9378-D8B3BB279C59}"/>
                </a:ext>
              </a:extLst>
            </p:cNvPr>
            <p:cNvSpPr txBox="1"/>
            <p:nvPr/>
          </p:nvSpPr>
          <p:spPr>
            <a:xfrm>
              <a:off x="6436924" y="3287088"/>
              <a:ext cx="25433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12000</a:t>
              </a:r>
              <a:r>
                <a:rPr lang="ja-JP" altLang="en-US" sz="44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㎝</a:t>
              </a:r>
              <a:endParaRPr kumimoji="1" lang="ja-JP" altLang="en-US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2EB5024-C932-473B-8DD0-08AC32472AF0}"/>
              </a:ext>
            </a:extLst>
          </p:cNvPr>
          <p:cNvSpPr txBox="1"/>
          <p:nvPr/>
        </p:nvSpPr>
        <p:spPr>
          <a:xfrm>
            <a:off x="994188" y="4918797"/>
            <a:ext cx="27761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別のやり方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7E3C4C39-7A4F-463C-ADCF-E148AB853CEE}"/>
              </a:ext>
            </a:extLst>
          </p:cNvPr>
          <p:cNvGrpSpPr/>
          <p:nvPr/>
        </p:nvGrpSpPr>
        <p:grpSpPr>
          <a:xfrm>
            <a:off x="722793" y="5652305"/>
            <a:ext cx="1204055" cy="1076218"/>
            <a:chOff x="7977273" y="3140017"/>
            <a:chExt cx="1204055" cy="1076218"/>
          </a:xfrm>
        </p:grpSpPr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221B8A27-9719-449A-8BD8-BFBE2568AEDF}"/>
                </a:ext>
              </a:extLst>
            </p:cNvPr>
            <p:cNvCxnSpPr>
              <a:cxnSpLocks/>
            </p:cNvCxnSpPr>
            <p:nvPr/>
          </p:nvCxnSpPr>
          <p:spPr>
            <a:xfrm>
              <a:off x="7977273" y="3631460"/>
              <a:ext cx="110978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22E41D7E-E28D-4C4C-91A7-52DCD18214B0}"/>
                </a:ext>
              </a:extLst>
            </p:cNvPr>
            <p:cNvSpPr txBox="1"/>
            <p:nvPr/>
          </p:nvSpPr>
          <p:spPr>
            <a:xfrm>
              <a:off x="7977273" y="3631460"/>
              <a:ext cx="12040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1000</a:t>
              </a:r>
              <a:endParaRPr kumimoji="1" lang="ja-JP" altLang="en-US" sz="3200" b="1" dirty="0"/>
            </a:p>
          </p:txBody>
        </p: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F54D1A0B-6710-4248-A2B2-99237803D02F}"/>
                </a:ext>
              </a:extLst>
            </p:cNvPr>
            <p:cNvSpPr txBox="1"/>
            <p:nvPr/>
          </p:nvSpPr>
          <p:spPr>
            <a:xfrm>
              <a:off x="8371004" y="3140017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D1F3ABC-31AE-495E-92D1-A6094ADDA85F}"/>
              </a:ext>
            </a:extLst>
          </p:cNvPr>
          <p:cNvSpPr txBox="1"/>
          <p:nvPr/>
        </p:nvSpPr>
        <p:spPr>
          <a:xfrm>
            <a:off x="1905582" y="5751523"/>
            <a:ext cx="677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⇒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DB4D396-04A3-49EE-8440-FC160A35A0DB}"/>
              </a:ext>
            </a:extLst>
          </p:cNvPr>
          <p:cNvSpPr txBox="1"/>
          <p:nvPr/>
        </p:nvSpPr>
        <p:spPr>
          <a:xfrm>
            <a:off x="2443146" y="5798824"/>
            <a:ext cx="1937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1000</a:t>
            </a:r>
            <a:endParaRPr kumimoji="1" lang="ja-JP" altLang="en-US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D5AC20C-20AD-4E1F-A3EF-FA829D805E70}"/>
              </a:ext>
            </a:extLst>
          </p:cNvPr>
          <p:cNvSpPr txBox="1"/>
          <p:nvPr/>
        </p:nvSpPr>
        <p:spPr>
          <a:xfrm>
            <a:off x="8679197" y="6143748"/>
            <a:ext cx="1458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120</a:t>
            </a:r>
            <a:r>
              <a:rPr lang="en-US" altLang="ja-JP" sz="4400" b="1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</a:t>
            </a:r>
            <a:endParaRPr kumimoji="1" lang="ja-JP" altLang="en-US" sz="4400" b="1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3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39" grpId="0"/>
      <p:bldP spid="49" grpId="0"/>
      <p:bldP spid="51" grpId="0"/>
      <p:bldP spid="52" grpId="0"/>
      <p:bldP spid="53" grpId="0"/>
      <p:bldP spid="32" grpId="0"/>
      <p:bldP spid="33" grpId="0"/>
      <p:bldP spid="18" grpId="0"/>
      <p:bldP spid="20" grpId="0"/>
      <p:bldP spid="36" grpId="0"/>
      <p:bldP spid="44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278DC02-4540-4644-A91C-96B9844C5818}"/>
              </a:ext>
            </a:extLst>
          </p:cNvPr>
          <p:cNvSpPr txBox="1"/>
          <p:nvPr/>
        </p:nvSpPr>
        <p:spPr>
          <a:xfrm>
            <a:off x="3219834" y="3117836"/>
            <a:ext cx="142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150m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5D70A7D-4136-4D7B-813D-8589E1C66EAA}"/>
              </a:ext>
            </a:extLst>
          </p:cNvPr>
          <p:cNvSpPr txBox="1"/>
          <p:nvPr/>
        </p:nvSpPr>
        <p:spPr>
          <a:xfrm>
            <a:off x="301329" y="-14717"/>
            <a:ext cx="7239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縮図にかくと何㎝になりますか。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3B98BCE-665E-47FA-3766-0E348EF7C6B6}"/>
              </a:ext>
            </a:extLst>
          </p:cNvPr>
          <p:cNvGrpSpPr/>
          <p:nvPr/>
        </p:nvGrpSpPr>
        <p:grpSpPr>
          <a:xfrm>
            <a:off x="822755" y="619479"/>
            <a:ext cx="8774684" cy="1463201"/>
            <a:chOff x="822755" y="619479"/>
            <a:chExt cx="8774684" cy="1463201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004043AF-9B6D-470E-93C6-BAB65EAF46EA}"/>
                </a:ext>
              </a:extLst>
            </p:cNvPr>
            <p:cNvSpPr txBox="1"/>
            <p:nvPr/>
          </p:nvSpPr>
          <p:spPr>
            <a:xfrm>
              <a:off x="822755" y="759241"/>
              <a:ext cx="87746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⑥　　　　　の縮図をかきます。</a:t>
              </a:r>
              <a:endPara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　　</a:t>
              </a:r>
              <a:r>
                <a:rPr lang="en-US" altLang="ja-JP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150m</a:t>
              </a:r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は何</a:t>
              </a:r>
              <a:r>
                <a:rPr lang="ja-JP" altLang="en-US" sz="4000" b="1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㎝</a:t>
              </a:r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になりますか。</a:t>
              </a:r>
              <a:endParaRPr kumimoji="1"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F2ACA272-0E5D-40AD-BB18-FB1D3A55E545}"/>
                </a:ext>
              </a:extLst>
            </p:cNvPr>
            <p:cNvGrpSpPr/>
            <p:nvPr/>
          </p:nvGrpSpPr>
          <p:grpSpPr>
            <a:xfrm>
              <a:off x="1846725" y="619479"/>
              <a:ext cx="1241719" cy="1067796"/>
              <a:chOff x="7977273" y="3124594"/>
              <a:chExt cx="1205875" cy="1067796"/>
            </a:xfrm>
          </p:grpSpPr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A4B4F327-649A-456A-A651-90363F8320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7273" y="3631460"/>
                <a:ext cx="1136913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C85861-309B-4961-B869-A50E6D1BF7C7}"/>
                  </a:ext>
                </a:extLst>
              </p:cNvPr>
              <p:cNvSpPr txBox="1"/>
              <p:nvPr/>
            </p:nvSpPr>
            <p:spPr>
              <a:xfrm>
                <a:off x="7977273" y="3607615"/>
                <a:ext cx="12058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1000</a:t>
                </a:r>
                <a:endParaRPr kumimoji="1" lang="ja-JP" altLang="en-US" sz="3200" b="1" dirty="0"/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41EA61A-E212-4354-A204-6575D9B9C9CE}"/>
                  </a:ext>
                </a:extLst>
              </p:cNvPr>
              <p:cNvSpPr txBox="1"/>
              <p:nvPr/>
            </p:nvSpPr>
            <p:spPr>
              <a:xfrm>
                <a:off x="8339847" y="3124594"/>
                <a:ext cx="411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1</a:t>
                </a:r>
                <a:endParaRPr kumimoji="1" lang="ja-JP" altLang="en-US" sz="3200" b="1" dirty="0"/>
              </a:p>
            </p:txBody>
          </p:sp>
        </p:grp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AC33292-2A85-4E19-9324-2A26FF787A40}"/>
              </a:ext>
            </a:extLst>
          </p:cNvPr>
          <p:cNvSpPr txBox="1"/>
          <p:nvPr/>
        </p:nvSpPr>
        <p:spPr>
          <a:xfrm>
            <a:off x="1978182" y="2087334"/>
            <a:ext cx="4728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まず，㎝単位にする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E266319-3F09-43E7-B3DB-7FB8028C850B}"/>
              </a:ext>
            </a:extLst>
          </p:cNvPr>
          <p:cNvSpPr txBox="1"/>
          <p:nvPr/>
        </p:nvSpPr>
        <p:spPr>
          <a:xfrm>
            <a:off x="4351055" y="3117836"/>
            <a:ext cx="643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D436F85-D646-4822-A7E7-A907A34DD64A}"/>
              </a:ext>
            </a:extLst>
          </p:cNvPr>
          <p:cNvSpPr txBox="1"/>
          <p:nvPr/>
        </p:nvSpPr>
        <p:spPr>
          <a:xfrm>
            <a:off x="4915223" y="3103133"/>
            <a:ext cx="2074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15000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3E220DC-FCDE-4FDB-90E4-EA31216BCD7C}"/>
              </a:ext>
            </a:extLst>
          </p:cNvPr>
          <p:cNvSpPr txBox="1"/>
          <p:nvPr/>
        </p:nvSpPr>
        <p:spPr>
          <a:xfrm>
            <a:off x="3672317" y="2534262"/>
            <a:ext cx="2762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1m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BADBB90-0C0F-4108-9DE0-EDEEF1EA6ED5}"/>
              </a:ext>
            </a:extLst>
          </p:cNvPr>
          <p:cNvSpPr txBox="1"/>
          <p:nvPr/>
        </p:nvSpPr>
        <p:spPr>
          <a:xfrm>
            <a:off x="117700" y="4410853"/>
            <a:ext cx="252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15000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㎝の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0BC62418-42EE-4722-A6DF-91563596D303}"/>
              </a:ext>
            </a:extLst>
          </p:cNvPr>
          <p:cNvGrpSpPr/>
          <p:nvPr/>
        </p:nvGrpSpPr>
        <p:grpSpPr>
          <a:xfrm>
            <a:off x="2638161" y="4262397"/>
            <a:ext cx="1526740" cy="1082649"/>
            <a:chOff x="7977273" y="3125036"/>
            <a:chExt cx="1526740" cy="1082649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74951761-FD05-4969-938B-CBD94A80AE17}"/>
                </a:ext>
              </a:extLst>
            </p:cNvPr>
            <p:cNvCxnSpPr>
              <a:cxnSpLocks/>
            </p:cNvCxnSpPr>
            <p:nvPr/>
          </p:nvCxnSpPr>
          <p:spPr>
            <a:xfrm>
              <a:off x="7977273" y="3631460"/>
              <a:ext cx="14357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778602D1-9729-4002-8E13-1A986FE2378F}"/>
                </a:ext>
              </a:extLst>
            </p:cNvPr>
            <p:cNvSpPr txBox="1"/>
            <p:nvPr/>
          </p:nvSpPr>
          <p:spPr>
            <a:xfrm>
              <a:off x="8068253" y="3622910"/>
              <a:ext cx="1435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1000</a:t>
              </a:r>
              <a:endParaRPr kumimoji="1" lang="ja-JP" altLang="en-US" sz="3200" b="1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20293E94-BC9D-4234-AE0B-5B5B4D4F99BC}"/>
                </a:ext>
              </a:extLst>
            </p:cNvPr>
            <p:cNvSpPr txBox="1"/>
            <p:nvPr/>
          </p:nvSpPr>
          <p:spPr>
            <a:xfrm>
              <a:off x="8463705" y="3125036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567E53-677E-4F27-820A-FA0A25F4C33F}"/>
              </a:ext>
            </a:extLst>
          </p:cNvPr>
          <p:cNvSpPr txBox="1"/>
          <p:nvPr/>
        </p:nvSpPr>
        <p:spPr>
          <a:xfrm>
            <a:off x="4312879" y="4241597"/>
            <a:ext cx="21216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15000×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A7C29133-CE46-4EFD-AEB7-32BA08470ADF}"/>
              </a:ext>
            </a:extLst>
          </p:cNvPr>
          <p:cNvGrpSpPr/>
          <p:nvPr/>
        </p:nvGrpSpPr>
        <p:grpSpPr>
          <a:xfrm>
            <a:off x="6254623" y="4062781"/>
            <a:ext cx="1145649" cy="1065518"/>
            <a:chOff x="7977273" y="3126872"/>
            <a:chExt cx="1145649" cy="1065518"/>
          </a:xfrm>
        </p:grpSpPr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73DC5FAB-AB08-4C1F-AFEB-0BF9A8882F44}"/>
                </a:ext>
              </a:extLst>
            </p:cNvPr>
            <p:cNvCxnSpPr>
              <a:cxnSpLocks/>
            </p:cNvCxnSpPr>
            <p:nvPr/>
          </p:nvCxnSpPr>
          <p:spPr>
            <a:xfrm>
              <a:off x="7977273" y="3631460"/>
              <a:ext cx="114564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C0747D09-802D-44B7-88A4-6CE67144FDA3}"/>
                </a:ext>
              </a:extLst>
            </p:cNvPr>
            <p:cNvSpPr txBox="1"/>
            <p:nvPr/>
          </p:nvSpPr>
          <p:spPr>
            <a:xfrm>
              <a:off x="7977273" y="3607615"/>
              <a:ext cx="11456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1000</a:t>
              </a:r>
              <a:endParaRPr kumimoji="1" lang="ja-JP" altLang="en-US" sz="3200" b="1" dirty="0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E5F3194B-65AD-49F2-B643-E8911D089CE0}"/>
                </a:ext>
              </a:extLst>
            </p:cNvPr>
            <p:cNvSpPr txBox="1"/>
            <p:nvPr/>
          </p:nvSpPr>
          <p:spPr>
            <a:xfrm>
              <a:off x="8326186" y="3126872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804D441-2AF6-9928-6FC4-41E4A62E641B}"/>
              </a:ext>
            </a:extLst>
          </p:cNvPr>
          <p:cNvGrpSpPr/>
          <p:nvPr/>
        </p:nvGrpSpPr>
        <p:grpSpPr>
          <a:xfrm>
            <a:off x="4950602" y="4570481"/>
            <a:ext cx="2467389" cy="379002"/>
            <a:chOff x="4950602" y="4570481"/>
            <a:chExt cx="2467389" cy="379002"/>
          </a:xfrm>
        </p:grpSpPr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C7C7F8FB-F206-4B82-BA45-B456C48ED6A2}"/>
                </a:ext>
              </a:extLst>
            </p:cNvPr>
            <p:cNvCxnSpPr>
              <a:cxnSpLocks/>
            </p:cNvCxnSpPr>
            <p:nvPr/>
          </p:nvCxnSpPr>
          <p:spPr>
            <a:xfrm>
              <a:off x="6380788" y="4723775"/>
              <a:ext cx="1037203" cy="2257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3DFD770B-F62B-4BF1-8708-19F0DAB50F0A}"/>
                </a:ext>
              </a:extLst>
            </p:cNvPr>
            <p:cNvCxnSpPr>
              <a:cxnSpLocks/>
            </p:cNvCxnSpPr>
            <p:nvPr/>
          </p:nvCxnSpPr>
          <p:spPr>
            <a:xfrm>
              <a:off x="4950602" y="4570481"/>
              <a:ext cx="845536" cy="1532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9695E7D-83CE-4FCE-82EE-69DF05EA10D5}"/>
              </a:ext>
            </a:extLst>
          </p:cNvPr>
          <p:cNvSpPr txBox="1"/>
          <p:nvPr/>
        </p:nvSpPr>
        <p:spPr>
          <a:xfrm>
            <a:off x="7424616" y="4195405"/>
            <a:ext cx="643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06FD094-BC7B-4442-811D-4632C240E44F}"/>
              </a:ext>
            </a:extLst>
          </p:cNvPr>
          <p:cNvSpPr txBox="1"/>
          <p:nvPr/>
        </p:nvSpPr>
        <p:spPr>
          <a:xfrm>
            <a:off x="7961528" y="4195405"/>
            <a:ext cx="84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69A81D4-B4BE-4DB0-8F28-B94D0F7D4BC2}"/>
              </a:ext>
            </a:extLst>
          </p:cNvPr>
          <p:cNvSpPr txBox="1"/>
          <p:nvPr/>
        </p:nvSpPr>
        <p:spPr>
          <a:xfrm>
            <a:off x="9348688" y="5651667"/>
            <a:ext cx="2769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答え　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CDC3F0C-8732-4762-B854-F40744BD0C44}"/>
              </a:ext>
            </a:extLst>
          </p:cNvPr>
          <p:cNvSpPr txBox="1"/>
          <p:nvPr/>
        </p:nvSpPr>
        <p:spPr>
          <a:xfrm>
            <a:off x="4501880" y="5052659"/>
            <a:ext cx="405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(15000÷1000</a:t>
            </a:r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r>
              <a:rPr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15)</a:t>
            </a:r>
            <a:endParaRPr kumimoji="1" lang="ja-JP" altLang="en-US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01AEC415-75B1-4543-9784-E9C718268434}"/>
              </a:ext>
            </a:extLst>
          </p:cNvPr>
          <p:cNvSpPr txBox="1"/>
          <p:nvPr/>
        </p:nvSpPr>
        <p:spPr>
          <a:xfrm>
            <a:off x="8878419" y="4472408"/>
            <a:ext cx="285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どちらでも</a:t>
            </a:r>
            <a:r>
              <a:rPr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215925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9" grpId="0"/>
      <p:bldP spid="19" grpId="0"/>
      <p:bldP spid="20" grpId="0"/>
      <p:bldP spid="21" grpId="0"/>
      <p:bldP spid="22" grpId="0"/>
      <p:bldP spid="23" grpId="0"/>
      <p:bldP spid="34" grpId="0"/>
      <p:bldP spid="44" grpId="0"/>
      <p:bldP spid="45" grpId="0"/>
      <p:bldP spid="46" grpId="0"/>
      <p:bldP spid="47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278DC02-4540-4644-A91C-96B9844C5818}"/>
              </a:ext>
            </a:extLst>
          </p:cNvPr>
          <p:cNvSpPr txBox="1"/>
          <p:nvPr/>
        </p:nvSpPr>
        <p:spPr>
          <a:xfrm>
            <a:off x="3193132" y="3583952"/>
            <a:ext cx="1421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500m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5D70A7D-4136-4D7B-813D-8589E1C66EAA}"/>
              </a:ext>
            </a:extLst>
          </p:cNvPr>
          <p:cNvSpPr txBox="1"/>
          <p:nvPr/>
        </p:nvSpPr>
        <p:spPr>
          <a:xfrm>
            <a:off x="455848" y="12475"/>
            <a:ext cx="7239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縮図にかくと何㎝になりますか。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B553730-A8EB-02EC-7DAC-396315EAA720}"/>
              </a:ext>
            </a:extLst>
          </p:cNvPr>
          <p:cNvGrpSpPr/>
          <p:nvPr/>
        </p:nvGrpSpPr>
        <p:grpSpPr>
          <a:xfrm>
            <a:off x="480627" y="598934"/>
            <a:ext cx="8774684" cy="1439269"/>
            <a:chOff x="480627" y="598934"/>
            <a:chExt cx="8774684" cy="1439269"/>
          </a:xfrm>
        </p:grpSpPr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004043AF-9B6D-470E-93C6-BAB65EAF46EA}"/>
                </a:ext>
              </a:extLst>
            </p:cNvPr>
            <p:cNvSpPr txBox="1"/>
            <p:nvPr/>
          </p:nvSpPr>
          <p:spPr>
            <a:xfrm>
              <a:off x="480627" y="714764"/>
              <a:ext cx="877468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⑦　　　　　の縮図をかきます。</a:t>
              </a:r>
              <a:endPara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　　</a:t>
              </a:r>
              <a:r>
                <a:rPr lang="en-US" altLang="ja-JP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500m</a:t>
              </a:r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は何</a:t>
              </a:r>
              <a:r>
                <a:rPr lang="ja-JP" altLang="en-US" sz="4000" b="1" dirty="0">
                  <a:solidFill>
                    <a:srgbClr val="FF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㎝</a:t>
              </a:r>
              <a:r>
                <a:rPr lang="ja-JP" altLang="en-US" sz="40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になりますか。</a:t>
              </a:r>
              <a:endParaRPr kumimoji="1"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F2ACA272-0E5D-40AD-BB18-FB1D3A55E545}"/>
                </a:ext>
              </a:extLst>
            </p:cNvPr>
            <p:cNvGrpSpPr/>
            <p:nvPr/>
          </p:nvGrpSpPr>
          <p:grpSpPr>
            <a:xfrm>
              <a:off x="1282297" y="598934"/>
              <a:ext cx="1435760" cy="1067354"/>
              <a:chOff x="7977273" y="3125036"/>
              <a:chExt cx="1435760" cy="1067354"/>
            </a:xfrm>
          </p:grpSpPr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A4B4F327-649A-456A-A651-90363F8320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77273" y="3631460"/>
                <a:ext cx="143576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8AC85861-309B-4961-B869-A50E6D1BF7C7}"/>
                  </a:ext>
                </a:extLst>
              </p:cNvPr>
              <p:cNvSpPr txBox="1"/>
              <p:nvPr/>
            </p:nvSpPr>
            <p:spPr>
              <a:xfrm>
                <a:off x="7977273" y="3607615"/>
                <a:ext cx="14357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10000</a:t>
                </a:r>
                <a:endParaRPr kumimoji="1" lang="ja-JP" altLang="en-US" sz="3200" b="1" dirty="0"/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941EA61A-E212-4354-A204-6575D9B9C9CE}"/>
                  </a:ext>
                </a:extLst>
              </p:cNvPr>
              <p:cNvSpPr txBox="1"/>
              <p:nvPr/>
            </p:nvSpPr>
            <p:spPr>
              <a:xfrm>
                <a:off x="8463705" y="3125036"/>
                <a:ext cx="411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1</a:t>
                </a:r>
                <a:endParaRPr kumimoji="1" lang="ja-JP" altLang="en-US" sz="3200" b="1" dirty="0"/>
              </a:p>
            </p:txBody>
          </p:sp>
        </p:grp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AC33292-2A85-4E19-9324-2A26FF787A40}"/>
              </a:ext>
            </a:extLst>
          </p:cNvPr>
          <p:cNvSpPr txBox="1"/>
          <p:nvPr/>
        </p:nvSpPr>
        <p:spPr>
          <a:xfrm>
            <a:off x="1898377" y="2303789"/>
            <a:ext cx="4728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まず，㎝単位にする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E266319-3F09-43E7-B3DB-7FB8028C850B}"/>
              </a:ext>
            </a:extLst>
          </p:cNvPr>
          <p:cNvSpPr txBox="1"/>
          <p:nvPr/>
        </p:nvSpPr>
        <p:spPr>
          <a:xfrm>
            <a:off x="4324353" y="3583952"/>
            <a:ext cx="643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D436F85-D646-4822-A7E7-A907A34DD64A}"/>
              </a:ext>
            </a:extLst>
          </p:cNvPr>
          <p:cNvSpPr txBox="1"/>
          <p:nvPr/>
        </p:nvSpPr>
        <p:spPr>
          <a:xfrm>
            <a:off x="4888521" y="3569249"/>
            <a:ext cx="20749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50000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3E220DC-FCDE-4FDB-90E4-EA31216BCD7C}"/>
              </a:ext>
            </a:extLst>
          </p:cNvPr>
          <p:cNvSpPr txBox="1"/>
          <p:nvPr/>
        </p:nvSpPr>
        <p:spPr>
          <a:xfrm>
            <a:off x="3589054" y="2897607"/>
            <a:ext cx="2762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1m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100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BADBB90-0C0F-4108-9DE0-EDEEF1EA6ED5}"/>
              </a:ext>
            </a:extLst>
          </p:cNvPr>
          <p:cNvSpPr txBox="1"/>
          <p:nvPr/>
        </p:nvSpPr>
        <p:spPr>
          <a:xfrm>
            <a:off x="736082" y="4489556"/>
            <a:ext cx="252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50000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㎝の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0BC62418-42EE-4722-A6DF-91563596D303}"/>
              </a:ext>
            </a:extLst>
          </p:cNvPr>
          <p:cNvGrpSpPr/>
          <p:nvPr/>
        </p:nvGrpSpPr>
        <p:grpSpPr>
          <a:xfrm>
            <a:off x="3256543" y="4341100"/>
            <a:ext cx="1435760" cy="1067354"/>
            <a:chOff x="7977273" y="3125036"/>
            <a:chExt cx="1435760" cy="1067354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74951761-FD05-4969-938B-CBD94A80AE17}"/>
                </a:ext>
              </a:extLst>
            </p:cNvPr>
            <p:cNvCxnSpPr>
              <a:cxnSpLocks/>
            </p:cNvCxnSpPr>
            <p:nvPr/>
          </p:nvCxnSpPr>
          <p:spPr>
            <a:xfrm>
              <a:off x="7977273" y="3631460"/>
              <a:ext cx="14357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778602D1-9729-4002-8E13-1A986FE2378F}"/>
                </a:ext>
              </a:extLst>
            </p:cNvPr>
            <p:cNvSpPr txBox="1"/>
            <p:nvPr/>
          </p:nvSpPr>
          <p:spPr>
            <a:xfrm>
              <a:off x="7977273" y="3607615"/>
              <a:ext cx="1435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10000</a:t>
              </a:r>
              <a:endParaRPr kumimoji="1" lang="ja-JP" altLang="en-US" sz="3200" b="1" dirty="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20293E94-BC9D-4234-AE0B-5B5B4D4F99BC}"/>
                </a:ext>
              </a:extLst>
            </p:cNvPr>
            <p:cNvSpPr txBox="1"/>
            <p:nvPr/>
          </p:nvSpPr>
          <p:spPr>
            <a:xfrm>
              <a:off x="8463705" y="3125036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567E53-677E-4F27-820A-FA0A25F4C33F}"/>
              </a:ext>
            </a:extLst>
          </p:cNvPr>
          <p:cNvSpPr txBox="1"/>
          <p:nvPr/>
        </p:nvSpPr>
        <p:spPr>
          <a:xfrm>
            <a:off x="5767036" y="4443697"/>
            <a:ext cx="1994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50000×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A7C29133-CE46-4EFD-AEB7-32BA08470ADF}"/>
              </a:ext>
            </a:extLst>
          </p:cNvPr>
          <p:cNvGrpSpPr/>
          <p:nvPr/>
        </p:nvGrpSpPr>
        <p:grpSpPr>
          <a:xfrm>
            <a:off x="7726499" y="4290002"/>
            <a:ext cx="1435760" cy="1067354"/>
            <a:chOff x="7977273" y="3125036"/>
            <a:chExt cx="1435760" cy="1067354"/>
          </a:xfrm>
        </p:grpSpPr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73DC5FAB-AB08-4C1F-AFEB-0BF9A8882F44}"/>
                </a:ext>
              </a:extLst>
            </p:cNvPr>
            <p:cNvCxnSpPr>
              <a:cxnSpLocks/>
            </p:cNvCxnSpPr>
            <p:nvPr/>
          </p:nvCxnSpPr>
          <p:spPr>
            <a:xfrm>
              <a:off x="7977273" y="3631460"/>
              <a:ext cx="14357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C0747D09-802D-44B7-88A4-6CE67144FDA3}"/>
                </a:ext>
              </a:extLst>
            </p:cNvPr>
            <p:cNvSpPr txBox="1"/>
            <p:nvPr/>
          </p:nvSpPr>
          <p:spPr>
            <a:xfrm>
              <a:off x="7977273" y="3607615"/>
              <a:ext cx="1435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10000</a:t>
              </a:r>
              <a:endParaRPr kumimoji="1" lang="ja-JP" altLang="en-US" sz="3200" b="1" dirty="0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E5F3194B-65AD-49F2-B643-E8911D089CE0}"/>
                </a:ext>
              </a:extLst>
            </p:cNvPr>
            <p:cNvSpPr txBox="1"/>
            <p:nvPr/>
          </p:nvSpPr>
          <p:spPr>
            <a:xfrm>
              <a:off x="8463705" y="3125036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7C7F8FB-F206-4B82-BA45-B456C48ED6A2}"/>
              </a:ext>
            </a:extLst>
          </p:cNvPr>
          <p:cNvCxnSpPr/>
          <p:nvPr/>
        </p:nvCxnSpPr>
        <p:spPr>
          <a:xfrm>
            <a:off x="7834945" y="4925875"/>
            <a:ext cx="1257300" cy="271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3DFD770B-F62B-4BF1-8708-19F0DAB50F0A}"/>
              </a:ext>
            </a:extLst>
          </p:cNvPr>
          <p:cNvCxnSpPr/>
          <p:nvPr/>
        </p:nvCxnSpPr>
        <p:spPr>
          <a:xfrm>
            <a:off x="5992995" y="4654308"/>
            <a:ext cx="1257300" cy="271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9695E7D-83CE-4FCE-82EE-69DF05EA10D5}"/>
              </a:ext>
            </a:extLst>
          </p:cNvPr>
          <p:cNvSpPr txBox="1"/>
          <p:nvPr/>
        </p:nvSpPr>
        <p:spPr>
          <a:xfrm>
            <a:off x="9121171" y="4408180"/>
            <a:ext cx="643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06FD094-BC7B-4442-811D-4632C240E44F}"/>
              </a:ext>
            </a:extLst>
          </p:cNvPr>
          <p:cNvSpPr txBox="1"/>
          <p:nvPr/>
        </p:nvSpPr>
        <p:spPr>
          <a:xfrm>
            <a:off x="9837798" y="4418638"/>
            <a:ext cx="629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69A81D4-B4BE-4DB0-8F28-B94D0F7D4BC2}"/>
              </a:ext>
            </a:extLst>
          </p:cNvPr>
          <p:cNvSpPr txBox="1"/>
          <p:nvPr/>
        </p:nvSpPr>
        <p:spPr>
          <a:xfrm>
            <a:off x="9328639" y="5842416"/>
            <a:ext cx="2497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答え　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CDC3F0C-8732-4762-B854-F40744BD0C44}"/>
              </a:ext>
            </a:extLst>
          </p:cNvPr>
          <p:cNvSpPr txBox="1"/>
          <p:nvPr/>
        </p:nvSpPr>
        <p:spPr>
          <a:xfrm>
            <a:off x="5808316" y="5211769"/>
            <a:ext cx="405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(50000÷10000</a:t>
            </a:r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＝</a:t>
            </a:r>
            <a:r>
              <a:rPr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5)</a:t>
            </a:r>
            <a:endParaRPr kumimoji="1" lang="ja-JP" altLang="en-US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5F77A65-495A-438E-904B-448626816251}"/>
              </a:ext>
            </a:extLst>
          </p:cNvPr>
          <p:cNvSpPr txBox="1"/>
          <p:nvPr/>
        </p:nvSpPr>
        <p:spPr>
          <a:xfrm>
            <a:off x="6095608" y="5978547"/>
            <a:ext cx="2859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どちらでも</a:t>
            </a:r>
            <a:r>
              <a:rPr lang="en-US" altLang="ja-JP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214044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39" grpId="0"/>
      <p:bldP spid="19" grpId="0"/>
      <p:bldP spid="20" grpId="0"/>
      <p:bldP spid="21" grpId="0"/>
      <p:bldP spid="22" grpId="0"/>
      <p:bldP spid="23" grpId="0"/>
      <p:bldP spid="34" grpId="0"/>
      <p:bldP spid="44" grpId="0"/>
      <p:bldP spid="45" grpId="0"/>
      <p:bldP spid="46" grpId="0"/>
      <p:bldP spid="47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3CB5D54-1D44-4C60-A87D-46D0F75E6242}"/>
              </a:ext>
            </a:extLst>
          </p:cNvPr>
          <p:cNvGrpSpPr/>
          <p:nvPr/>
        </p:nvGrpSpPr>
        <p:grpSpPr>
          <a:xfrm>
            <a:off x="2353880" y="5667213"/>
            <a:ext cx="1051286" cy="1066727"/>
            <a:chOff x="8097796" y="961644"/>
            <a:chExt cx="1051286" cy="1066727"/>
          </a:xfrm>
        </p:grpSpPr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7BFC0D2E-9D26-4B10-9457-7F368442017F}"/>
                </a:ext>
              </a:extLst>
            </p:cNvPr>
            <p:cNvCxnSpPr>
              <a:cxnSpLocks/>
            </p:cNvCxnSpPr>
            <p:nvPr/>
          </p:nvCxnSpPr>
          <p:spPr>
            <a:xfrm>
              <a:off x="8097796" y="1490731"/>
              <a:ext cx="98529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C8C2B7A-0B1B-4417-B009-2157BF62F296}"/>
                </a:ext>
              </a:extLst>
            </p:cNvPr>
            <p:cNvSpPr txBox="1"/>
            <p:nvPr/>
          </p:nvSpPr>
          <p:spPr>
            <a:xfrm>
              <a:off x="8170674" y="1443596"/>
              <a:ext cx="978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</a:t>
              </a:r>
              <a:endParaRPr kumimoji="1" lang="ja-JP" altLang="en-US" sz="3200" b="1" dirty="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B1A7591-D18C-45F8-9941-C71B5A07300E}"/>
                </a:ext>
              </a:extLst>
            </p:cNvPr>
            <p:cNvSpPr txBox="1"/>
            <p:nvPr/>
          </p:nvSpPr>
          <p:spPr>
            <a:xfrm>
              <a:off x="8435658" y="961644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D13B0B8-63DE-489B-AF19-500582290075}"/>
              </a:ext>
            </a:extLst>
          </p:cNvPr>
          <p:cNvGrpSpPr/>
          <p:nvPr/>
        </p:nvGrpSpPr>
        <p:grpSpPr>
          <a:xfrm>
            <a:off x="8960472" y="5693902"/>
            <a:ext cx="1435760" cy="1067354"/>
            <a:chOff x="7977273" y="3125036"/>
            <a:chExt cx="1435760" cy="1067354"/>
          </a:xfrm>
        </p:grpSpPr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DCAE25FE-DE53-4553-AC7C-B3149004BD51}"/>
                </a:ext>
              </a:extLst>
            </p:cNvPr>
            <p:cNvCxnSpPr>
              <a:cxnSpLocks/>
            </p:cNvCxnSpPr>
            <p:nvPr/>
          </p:nvCxnSpPr>
          <p:spPr>
            <a:xfrm>
              <a:off x="7977273" y="3631460"/>
              <a:ext cx="14357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56B2550F-2190-4995-871E-655E21931D46}"/>
                </a:ext>
              </a:extLst>
            </p:cNvPr>
            <p:cNvSpPr txBox="1"/>
            <p:nvPr/>
          </p:nvSpPr>
          <p:spPr>
            <a:xfrm>
              <a:off x="7977273" y="3607615"/>
              <a:ext cx="1435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10000</a:t>
              </a:r>
              <a:endParaRPr kumimoji="1" lang="ja-JP" altLang="en-US" sz="3200" b="1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D16397DA-BD9C-4062-82F0-DD3EDF09E2D5}"/>
                </a:ext>
              </a:extLst>
            </p:cNvPr>
            <p:cNvSpPr txBox="1"/>
            <p:nvPr/>
          </p:nvSpPr>
          <p:spPr>
            <a:xfrm>
              <a:off x="8463705" y="3125036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ECF1C38-8063-45E6-99D1-CA46B431C6F5}"/>
              </a:ext>
            </a:extLst>
          </p:cNvPr>
          <p:cNvGrpSpPr/>
          <p:nvPr/>
        </p:nvGrpSpPr>
        <p:grpSpPr>
          <a:xfrm>
            <a:off x="5378120" y="5693902"/>
            <a:ext cx="1435760" cy="1033043"/>
            <a:chOff x="7946271" y="2053320"/>
            <a:chExt cx="1435760" cy="1033043"/>
          </a:xfrm>
        </p:grpSpPr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150D575E-F410-4F40-8F60-46FA591234A0}"/>
                </a:ext>
              </a:extLst>
            </p:cNvPr>
            <p:cNvCxnSpPr>
              <a:cxnSpLocks/>
            </p:cNvCxnSpPr>
            <p:nvPr/>
          </p:nvCxnSpPr>
          <p:spPr>
            <a:xfrm>
              <a:off x="7946271" y="2557310"/>
              <a:ext cx="14357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F82D88F3-B21B-4CFF-8D55-F6AB2911C891}"/>
                </a:ext>
              </a:extLst>
            </p:cNvPr>
            <p:cNvGrpSpPr/>
            <p:nvPr/>
          </p:nvGrpSpPr>
          <p:grpSpPr>
            <a:xfrm>
              <a:off x="8037273" y="2053320"/>
              <a:ext cx="1202811" cy="1033043"/>
              <a:chOff x="9481030" y="2089928"/>
              <a:chExt cx="1202811" cy="1033043"/>
            </a:xfrm>
          </p:grpSpPr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2A5450F-8A4B-4A49-A2B9-0F94E538EF05}"/>
                  </a:ext>
                </a:extLst>
              </p:cNvPr>
              <p:cNvSpPr txBox="1"/>
              <p:nvPr/>
            </p:nvSpPr>
            <p:spPr>
              <a:xfrm>
                <a:off x="9481030" y="2538196"/>
                <a:ext cx="1202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1000</a:t>
                </a:r>
                <a:endParaRPr kumimoji="1" lang="ja-JP" altLang="en-US" sz="3200" b="1" dirty="0"/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1D6BBCD-1B75-4B10-AA1B-253DB2FFF173}"/>
                  </a:ext>
                </a:extLst>
              </p:cNvPr>
              <p:cNvSpPr txBox="1"/>
              <p:nvPr/>
            </p:nvSpPr>
            <p:spPr>
              <a:xfrm>
                <a:off x="9863070" y="2089928"/>
                <a:ext cx="411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1</a:t>
                </a:r>
                <a:endParaRPr kumimoji="1" lang="ja-JP" altLang="en-US" sz="3200" b="1" dirty="0"/>
              </a:p>
            </p:txBody>
          </p:sp>
        </p:grp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535ED756-E6A8-4F3D-AD43-65BB4130E272}"/>
              </a:ext>
            </a:extLst>
          </p:cNvPr>
          <p:cNvSpPr txBox="1"/>
          <p:nvPr/>
        </p:nvSpPr>
        <p:spPr>
          <a:xfrm>
            <a:off x="1324997" y="5886748"/>
            <a:ext cx="72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㋐　</a:t>
            </a:r>
            <a:endParaRPr kumimoji="1" lang="ja-JP" altLang="en-US" sz="36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B4CEDF7-DCD6-4B89-8A90-A975699AA796}"/>
              </a:ext>
            </a:extLst>
          </p:cNvPr>
          <p:cNvSpPr txBox="1"/>
          <p:nvPr/>
        </p:nvSpPr>
        <p:spPr>
          <a:xfrm>
            <a:off x="4455059" y="5890280"/>
            <a:ext cx="72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/>
              <a:t>㋑　</a:t>
            </a:r>
            <a:endParaRPr kumimoji="1" lang="ja-JP" altLang="en-US" sz="36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A089DFAE-9643-4017-A200-CF2D101601AA}"/>
              </a:ext>
            </a:extLst>
          </p:cNvPr>
          <p:cNvSpPr txBox="1"/>
          <p:nvPr/>
        </p:nvSpPr>
        <p:spPr>
          <a:xfrm>
            <a:off x="8037410" y="5877160"/>
            <a:ext cx="72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㋒　</a:t>
            </a:r>
            <a:endParaRPr kumimoji="1" lang="ja-JP" altLang="en-US" sz="36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5D70A7D-4136-4D7B-813D-8589E1C66EAA}"/>
              </a:ext>
            </a:extLst>
          </p:cNvPr>
          <p:cNvSpPr txBox="1"/>
          <p:nvPr/>
        </p:nvSpPr>
        <p:spPr>
          <a:xfrm>
            <a:off x="336308" y="378988"/>
            <a:ext cx="7557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問題　縮尺何分の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か答えなさい。　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04043AF-9B6D-470E-93C6-BAB65EAF46EA}"/>
              </a:ext>
            </a:extLst>
          </p:cNvPr>
          <p:cNvSpPr txBox="1"/>
          <p:nvPr/>
        </p:nvSpPr>
        <p:spPr>
          <a:xfrm>
            <a:off x="263321" y="1202474"/>
            <a:ext cx="5970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300m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㎝に縮めました　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BCB0E89D-62BF-46F6-A067-A06D692606DB}"/>
              </a:ext>
            </a:extLst>
          </p:cNvPr>
          <p:cNvSpPr txBox="1"/>
          <p:nvPr/>
        </p:nvSpPr>
        <p:spPr>
          <a:xfrm>
            <a:off x="332487" y="2668934"/>
            <a:ext cx="58515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5m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㎝に縮めました　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8C01702-DE71-4BB6-BE97-DC4C55CB25C6}"/>
              </a:ext>
            </a:extLst>
          </p:cNvPr>
          <p:cNvSpPr txBox="1"/>
          <p:nvPr/>
        </p:nvSpPr>
        <p:spPr>
          <a:xfrm>
            <a:off x="332487" y="4013437"/>
            <a:ext cx="57724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80m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</a:t>
            </a:r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㎝に縮めました　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CB95EB7-02B7-4768-9212-71302C17EDFA}"/>
              </a:ext>
            </a:extLst>
          </p:cNvPr>
          <p:cNvSpPr txBox="1"/>
          <p:nvPr/>
        </p:nvSpPr>
        <p:spPr>
          <a:xfrm>
            <a:off x="8328439" y="143576"/>
            <a:ext cx="3268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単位をそろえると簡単だね　</a:t>
            </a:r>
            <a:endParaRPr kumimoji="1" lang="ja-JP" altLang="en-US" sz="36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45E418DB-4B9F-426D-8E7F-55C606185928}"/>
              </a:ext>
            </a:extLst>
          </p:cNvPr>
          <p:cNvSpPr/>
          <p:nvPr/>
        </p:nvSpPr>
        <p:spPr>
          <a:xfrm>
            <a:off x="8062015" y="132447"/>
            <a:ext cx="3534507" cy="12003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535E820F-71B8-44C1-B34B-5ECD8846CAE0}"/>
              </a:ext>
            </a:extLst>
          </p:cNvPr>
          <p:cNvSpPr txBox="1"/>
          <p:nvPr/>
        </p:nvSpPr>
        <p:spPr>
          <a:xfrm>
            <a:off x="689084" y="1759488"/>
            <a:ext cx="21791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30000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D22DBA3-9AAC-4A55-A331-D6A29A227109}"/>
              </a:ext>
            </a:extLst>
          </p:cNvPr>
          <p:cNvSpPr txBox="1"/>
          <p:nvPr/>
        </p:nvSpPr>
        <p:spPr>
          <a:xfrm>
            <a:off x="810245" y="3199978"/>
            <a:ext cx="1739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500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7B78BF8-2A39-435D-B1EE-FE209A65F068}"/>
              </a:ext>
            </a:extLst>
          </p:cNvPr>
          <p:cNvSpPr txBox="1"/>
          <p:nvPr/>
        </p:nvSpPr>
        <p:spPr>
          <a:xfrm>
            <a:off x="783867" y="4596591"/>
            <a:ext cx="1739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8000</a:t>
            </a:r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㎝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5B0DA224-81E4-4472-8589-157DE6F88810}"/>
              </a:ext>
            </a:extLst>
          </p:cNvPr>
          <p:cNvGrpSpPr/>
          <p:nvPr/>
        </p:nvGrpSpPr>
        <p:grpSpPr>
          <a:xfrm>
            <a:off x="6401592" y="1318860"/>
            <a:ext cx="1435760" cy="1067354"/>
            <a:chOff x="7977273" y="3125036"/>
            <a:chExt cx="1435760" cy="1067354"/>
          </a:xfrm>
        </p:grpSpPr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73C66045-2D56-40B7-8C50-6134CD6B21A7}"/>
                </a:ext>
              </a:extLst>
            </p:cNvPr>
            <p:cNvCxnSpPr>
              <a:cxnSpLocks/>
            </p:cNvCxnSpPr>
            <p:nvPr/>
          </p:nvCxnSpPr>
          <p:spPr>
            <a:xfrm>
              <a:off x="7977273" y="3631460"/>
              <a:ext cx="14357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C82F6A0E-7EFC-4A21-A725-999C540E0308}"/>
                </a:ext>
              </a:extLst>
            </p:cNvPr>
            <p:cNvSpPr txBox="1"/>
            <p:nvPr/>
          </p:nvSpPr>
          <p:spPr>
            <a:xfrm>
              <a:off x="7977273" y="3607615"/>
              <a:ext cx="1435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b="1" dirty="0"/>
                <a:t>3</a:t>
              </a:r>
              <a:r>
                <a:rPr kumimoji="1" lang="en-US" altLang="ja-JP" sz="3200" b="1" dirty="0"/>
                <a:t>0000</a:t>
              </a:r>
              <a:endParaRPr kumimoji="1" lang="ja-JP" altLang="en-US" sz="3200" b="1" dirty="0"/>
            </a:p>
          </p:txBody>
        </p:sp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F162585D-DE9F-4AF4-BCC3-0E6322AE6E9F}"/>
                </a:ext>
              </a:extLst>
            </p:cNvPr>
            <p:cNvSpPr txBox="1"/>
            <p:nvPr/>
          </p:nvSpPr>
          <p:spPr>
            <a:xfrm>
              <a:off x="8463705" y="3125036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3</a:t>
              </a:r>
              <a:endParaRPr kumimoji="1" lang="ja-JP" altLang="en-US" sz="3200" b="1" dirty="0"/>
            </a:p>
          </p:txBody>
        </p:sp>
      </p:grpSp>
      <p:grpSp>
        <p:nvGrpSpPr>
          <p:cNvPr id="54" name="グループ化 53">
            <a:extLst>
              <a:ext uri="{FF2B5EF4-FFF2-40B4-BE49-F238E27FC236}">
                <a16:creationId xmlns:a16="http://schemas.microsoft.com/office/drawing/2014/main" id="{CA2F5372-2575-4857-8450-8354C656B4B5}"/>
              </a:ext>
            </a:extLst>
          </p:cNvPr>
          <p:cNvGrpSpPr/>
          <p:nvPr/>
        </p:nvGrpSpPr>
        <p:grpSpPr>
          <a:xfrm>
            <a:off x="6494462" y="2738263"/>
            <a:ext cx="1162609" cy="1067354"/>
            <a:chOff x="8065193" y="3125036"/>
            <a:chExt cx="1162609" cy="1067354"/>
          </a:xfrm>
        </p:grpSpPr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39B8A278-A35B-46D3-98BC-29F5418003D2}"/>
                </a:ext>
              </a:extLst>
            </p:cNvPr>
            <p:cNvCxnSpPr>
              <a:cxnSpLocks/>
            </p:cNvCxnSpPr>
            <p:nvPr/>
          </p:nvCxnSpPr>
          <p:spPr>
            <a:xfrm>
              <a:off x="8065193" y="3631460"/>
              <a:ext cx="112846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300945C5-D3BB-48C0-A6C4-D980840298F9}"/>
                </a:ext>
              </a:extLst>
            </p:cNvPr>
            <p:cNvSpPr txBox="1"/>
            <p:nvPr/>
          </p:nvSpPr>
          <p:spPr>
            <a:xfrm>
              <a:off x="8213636" y="3607615"/>
              <a:ext cx="10141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500</a:t>
              </a:r>
              <a:endParaRPr kumimoji="1" lang="ja-JP" altLang="en-US" sz="3200" b="1" dirty="0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05FFB537-3490-4210-9779-4CC246C7F6AF}"/>
                </a:ext>
              </a:extLst>
            </p:cNvPr>
            <p:cNvSpPr txBox="1"/>
            <p:nvPr/>
          </p:nvSpPr>
          <p:spPr>
            <a:xfrm>
              <a:off x="8463705" y="3125036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b="1" dirty="0"/>
                <a:t>5</a:t>
              </a:r>
              <a:endParaRPr kumimoji="1" lang="ja-JP" altLang="en-US" sz="3200" b="1" dirty="0"/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AEB5DBC8-EFFB-4DBF-AECE-9BD79910C72C}"/>
              </a:ext>
            </a:extLst>
          </p:cNvPr>
          <p:cNvGrpSpPr/>
          <p:nvPr/>
        </p:nvGrpSpPr>
        <p:grpSpPr>
          <a:xfrm>
            <a:off x="6529628" y="4061449"/>
            <a:ext cx="1202811" cy="1067354"/>
            <a:chOff x="7977273" y="3125036"/>
            <a:chExt cx="1202811" cy="1067354"/>
          </a:xfrm>
        </p:grpSpPr>
        <p:cxnSp>
          <p:nvCxnSpPr>
            <p:cNvPr id="59" name="直線コネクタ 58">
              <a:extLst>
                <a:ext uri="{FF2B5EF4-FFF2-40B4-BE49-F238E27FC236}">
                  <a16:creationId xmlns:a16="http://schemas.microsoft.com/office/drawing/2014/main" id="{CD7376CF-D148-4D8C-9187-94910466C284}"/>
                </a:ext>
              </a:extLst>
            </p:cNvPr>
            <p:cNvCxnSpPr>
              <a:cxnSpLocks/>
            </p:cNvCxnSpPr>
            <p:nvPr/>
          </p:nvCxnSpPr>
          <p:spPr>
            <a:xfrm>
              <a:off x="7977273" y="3631460"/>
              <a:ext cx="10974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テキスト ボックス 63">
              <a:extLst>
                <a:ext uri="{FF2B5EF4-FFF2-40B4-BE49-F238E27FC236}">
                  <a16:creationId xmlns:a16="http://schemas.microsoft.com/office/drawing/2014/main" id="{AE8DDB87-F7EF-4D96-9E1B-FEF0CBD3D574}"/>
                </a:ext>
              </a:extLst>
            </p:cNvPr>
            <p:cNvSpPr txBox="1"/>
            <p:nvPr/>
          </p:nvSpPr>
          <p:spPr>
            <a:xfrm>
              <a:off x="7977273" y="3607615"/>
              <a:ext cx="12028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b="1" dirty="0"/>
                <a:t>8</a:t>
              </a:r>
              <a:r>
                <a:rPr kumimoji="1" lang="en-US" altLang="ja-JP" sz="3200" b="1" dirty="0"/>
                <a:t>000</a:t>
              </a:r>
              <a:endParaRPr kumimoji="1" lang="ja-JP" altLang="en-US" sz="3200" b="1" dirty="0"/>
            </a:p>
          </p:txBody>
        </p:sp>
        <p:sp>
          <p:nvSpPr>
            <p:cNvPr id="65" name="テキスト ボックス 64">
              <a:extLst>
                <a:ext uri="{FF2B5EF4-FFF2-40B4-BE49-F238E27FC236}">
                  <a16:creationId xmlns:a16="http://schemas.microsoft.com/office/drawing/2014/main" id="{5BD629AC-FC4F-4471-B8FB-D7100FFD882C}"/>
                </a:ext>
              </a:extLst>
            </p:cNvPr>
            <p:cNvSpPr txBox="1"/>
            <p:nvPr/>
          </p:nvSpPr>
          <p:spPr>
            <a:xfrm>
              <a:off x="8361235" y="3125036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200" b="1" dirty="0"/>
                <a:t>8</a:t>
              </a:r>
              <a:endParaRPr kumimoji="1" lang="ja-JP" altLang="en-US" sz="3200" b="1" dirty="0"/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891CCD3-E8B8-B7CD-58FD-CD0885EB0670}"/>
              </a:ext>
            </a:extLst>
          </p:cNvPr>
          <p:cNvGrpSpPr/>
          <p:nvPr/>
        </p:nvGrpSpPr>
        <p:grpSpPr>
          <a:xfrm>
            <a:off x="9417505" y="1506088"/>
            <a:ext cx="1435760" cy="1067354"/>
            <a:chOff x="7977273" y="3125036"/>
            <a:chExt cx="1435760" cy="1067354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370BD627-E781-1664-8366-BACAC24F96C3}"/>
                </a:ext>
              </a:extLst>
            </p:cNvPr>
            <p:cNvCxnSpPr>
              <a:cxnSpLocks/>
            </p:cNvCxnSpPr>
            <p:nvPr/>
          </p:nvCxnSpPr>
          <p:spPr>
            <a:xfrm>
              <a:off x="7977273" y="3631460"/>
              <a:ext cx="14357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29C384C-6655-985F-7787-ED61D2FFB999}"/>
                </a:ext>
              </a:extLst>
            </p:cNvPr>
            <p:cNvSpPr txBox="1"/>
            <p:nvPr/>
          </p:nvSpPr>
          <p:spPr>
            <a:xfrm>
              <a:off x="7977273" y="3607615"/>
              <a:ext cx="1435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10000</a:t>
              </a:r>
              <a:endParaRPr kumimoji="1" lang="ja-JP" altLang="en-US" sz="3200" b="1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EBFA886D-F6E9-1471-B88C-6C984CEE7D2E}"/>
                </a:ext>
              </a:extLst>
            </p:cNvPr>
            <p:cNvSpPr txBox="1"/>
            <p:nvPr/>
          </p:nvSpPr>
          <p:spPr>
            <a:xfrm>
              <a:off x="8463705" y="3125036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AE74F11-77AB-A1D8-9564-B076C39E486A}"/>
              </a:ext>
            </a:extLst>
          </p:cNvPr>
          <p:cNvSpPr txBox="1"/>
          <p:nvPr/>
        </p:nvSpPr>
        <p:spPr>
          <a:xfrm>
            <a:off x="8494443" y="1689346"/>
            <a:ext cx="72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㋒　</a:t>
            </a:r>
            <a:endParaRPr kumimoji="1" lang="ja-JP" altLang="en-US" sz="36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35770E-FA85-8741-89A2-14D55954B5D6}"/>
              </a:ext>
            </a:extLst>
          </p:cNvPr>
          <p:cNvSpPr txBox="1"/>
          <p:nvPr/>
        </p:nvSpPr>
        <p:spPr>
          <a:xfrm>
            <a:off x="8494442" y="2929255"/>
            <a:ext cx="72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㋐　</a:t>
            </a:r>
            <a:endParaRPr kumimoji="1" lang="ja-JP" altLang="en-US" sz="3600" b="1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EE7A580-3633-48E6-203D-CCE8BC813B7A}"/>
              </a:ext>
            </a:extLst>
          </p:cNvPr>
          <p:cNvGrpSpPr/>
          <p:nvPr/>
        </p:nvGrpSpPr>
        <p:grpSpPr>
          <a:xfrm>
            <a:off x="9648953" y="2738263"/>
            <a:ext cx="1051286" cy="1066727"/>
            <a:chOff x="8097796" y="961644"/>
            <a:chExt cx="1051286" cy="1066727"/>
          </a:xfrm>
        </p:grpSpPr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A349423E-61D2-3BB7-70CF-BB01F79FB7A6}"/>
                </a:ext>
              </a:extLst>
            </p:cNvPr>
            <p:cNvCxnSpPr>
              <a:cxnSpLocks/>
            </p:cNvCxnSpPr>
            <p:nvPr/>
          </p:nvCxnSpPr>
          <p:spPr>
            <a:xfrm>
              <a:off x="8097796" y="1490731"/>
              <a:ext cx="98529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3B7A249-3B99-4AC0-3806-C35EB4E10A97}"/>
                </a:ext>
              </a:extLst>
            </p:cNvPr>
            <p:cNvSpPr txBox="1"/>
            <p:nvPr/>
          </p:nvSpPr>
          <p:spPr>
            <a:xfrm>
              <a:off x="8170674" y="1443596"/>
              <a:ext cx="978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</a:t>
              </a:r>
              <a:endParaRPr kumimoji="1" lang="ja-JP" altLang="en-US" sz="3200" b="1" dirty="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AAB50552-DC9B-CC8E-D62D-3B37AD0A14D6}"/>
                </a:ext>
              </a:extLst>
            </p:cNvPr>
            <p:cNvSpPr txBox="1"/>
            <p:nvPr/>
          </p:nvSpPr>
          <p:spPr>
            <a:xfrm>
              <a:off x="8435658" y="961644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A347C91-6A0B-2209-A519-218075840F7A}"/>
              </a:ext>
            </a:extLst>
          </p:cNvPr>
          <p:cNvGrpSpPr/>
          <p:nvPr/>
        </p:nvGrpSpPr>
        <p:grpSpPr>
          <a:xfrm>
            <a:off x="9560442" y="4050545"/>
            <a:ext cx="1435760" cy="1033043"/>
            <a:chOff x="7946271" y="2053320"/>
            <a:chExt cx="1435760" cy="1033043"/>
          </a:xfrm>
        </p:grpSpPr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1E9D896D-22C7-8EA0-8FB4-CD4D6906677A}"/>
                </a:ext>
              </a:extLst>
            </p:cNvPr>
            <p:cNvCxnSpPr>
              <a:cxnSpLocks/>
            </p:cNvCxnSpPr>
            <p:nvPr/>
          </p:nvCxnSpPr>
          <p:spPr>
            <a:xfrm>
              <a:off x="7946271" y="2557310"/>
              <a:ext cx="14357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B0D1B707-6BD0-4CBE-40D9-84E130FCE3EA}"/>
                </a:ext>
              </a:extLst>
            </p:cNvPr>
            <p:cNvGrpSpPr/>
            <p:nvPr/>
          </p:nvGrpSpPr>
          <p:grpSpPr>
            <a:xfrm>
              <a:off x="8037273" y="2053320"/>
              <a:ext cx="1202811" cy="1033043"/>
              <a:chOff x="9481030" y="2089928"/>
              <a:chExt cx="1202811" cy="1033043"/>
            </a:xfrm>
          </p:grpSpPr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4DD2CDEB-E755-711A-CDFE-0C36D82D2264}"/>
                  </a:ext>
                </a:extLst>
              </p:cNvPr>
              <p:cNvSpPr txBox="1"/>
              <p:nvPr/>
            </p:nvSpPr>
            <p:spPr>
              <a:xfrm>
                <a:off x="9481030" y="2538196"/>
                <a:ext cx="1202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1000</a:t>
                </a:r>
                <a:endParaRPr kumimoji="1" lang="ja-JP" altLang="en-US" sz="3200" b="1" dirty="0"/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4A108E1-1FE7-FDB8-3C4B-E3DA24BA86DC}"/>
                  </a:ext>
                </a:extLst>
              </p:cNvPr>
              <p:cNvSpPr txBox="1"/>
              <p:nvPr/>
            </p:nvSpPr>
            <p:spPr>
              <a:xfrm>
                <a:off x="9863070" y="2089928"/>
                <a:ext cx="411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1</a:t>
                </a:r>
                <a:endParaRPr kumimoji="1" lang="ja-JP" altLang="en-US" sz="3200" b="1" dirty="0"/>
              </a:p>
            </p:txBody>
          </p:sp>
        </p:grp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2D70BEB-6C08-CAFF-0A91-348380DBA8C9}"/>
              </a:ext>
            </a:extLst>
          </p:cNvPr>
          <p:cNvSpPr txBox="1"/>
          <p:nvPr/>
        </p:nvSpPr>
        <p:spPr>
          <a:xfrm>
            <a:off x="8637381" y="4246923"/>
            <a:ext cx="72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/>
              <a:t>㋑　</a:t>
            </a:r>
            <a:endParaRPr kumimoji="1" lang="ja-JP" altLang="en-US" sz="3600" b="1" dirty="0"/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5B88586A-E5A8-63CE-68E9-CFE3FB8441DE}"/>
              </a:ext>
            </a:extLst>
          </p:cNvPr>
          <p:cNvGrpSpPr/>
          <p:nvPr/>
        </p:nvGrpSpPr>
        <p:grpSpPr>
          <a:xfrm>
            <a:off x="6429366" y="1343905"/>
            <a:ext cx="870422" cy="1012761"/>
            <a:chOff x="6429366" y="1343905"/>
            <a:chExt cx="870422" cy="1012761"/>
          </a:xfrm>
        </p:grpSpPr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3988B8CB-C033-FFFA-F027-9CB54443DF28}"/>
                </a:ext>
              </a:extLst>
            </p:cNvPr>
            <p:cNvCxnSpPr/>
            <p:nvPr/>
          </p:nvCxnSpPr>
          <p:spPr>
            <a:xfrm>
              <a:off x="6913590" y="1343905"/>
              <a:ext cx="386198" cy="4575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2F1707D1-8BD4-C6A3-A327-4714E42E187A}"/>
                </a:ext>
              </a:extLst>
            </p:cNvPr>
            <p:cNvCxnSpPr/>
            <p:nvPr/>
          </p:nvCxnSpPr>
          <p:spPr>
            <a:xfrm>
              <a:off x="6429366" y="1899132"/>
              <a:ext cx="386198" cy="4575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E7EC1413-34F0-DFF5-DD8E-297F763D07F5}"/>
              </a:ext>
            </a:extLst>
          </p:cNvPr>
          <p:cNvGrpSpPr/>
          <p:nvPr/>
        </p:nvGrpSpPr>
        <p:grpSpPr>
          <a:xfrm>
            <a:off x="6684217" y="2730414"/>
            <a:ext cx="626991" cy="1030501"/>
            <a:chOff x="6684217" y="2730414"/>
            <a:chExt cx="626991" cy="1030501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F98FB0F6-32BD-6FF4-6FE3-04EF8323D616}"/>
                </a:ext>
              </a:extLst>
            </p:cNvPr>
            <p:cNvCxnSpPr/>
            <p:nvPr/>
          </p:nvCxnSpPr>
          <p:spPr>
            <a:xfrm>
              <a:off x="6925010" y="2730414"/>
              <a:ext cx="386198" cy="4575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8847AAB1-533F-EA58-2E71-6AB0BD014CEE}"/>
                </a:ext>
              </a:extLst>
            </p:cNvPr>
            <p:cNvCxnSpPr/>
            <p:nvPr/>
          </p:nvCxnSpPr>
          <p:spPr>
            <a:xfrm>
              <a:off x="6684217" y="3303381"/>
              <a:ext cx="386198" cy="4575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F07B4B00-1F78-9E08-A107-450DB599E671}"/>
              </a:ext>
            </a:extLst>
          </p:cNvPr>
          <p:cNvGrpSpPr/>
          <p:nvPr/>
        </p:nvGrpSpPr>
        <p:grpSpPr>
          <a:xfrm>
            <a:off x="6525765" y="4071442"/>
            <a:ext cx="787250" cy="973939"/>
            <a:chOff x="6525765" y="4071442"/>
            <a:chExt cx="787250" cy="973939"/>
          </a:xfrm>
        </p:grpSpPr>
        <p:cxnSp>
          <p:nvCxnSpPr>
            <p:cNvPr id="48" name="直線コネクタ 47">
              <a:extLst>
                <a:ext uri="{FF2B5EF4-FFF2-40B4-BE49-F238E27FC236}">
                  <a16:creationId xmlns:a16="http://schemas.microsoft.com/office/drawing/2014/main" id="{5B98CA66-D111-CC55-B0AD-7B4C37F2138D}"/>
                </a:ext>
              </a:extLst>
            </p:cNvPr>
            <p:cNvCxnSpPr/>
            <p:nvPr/>
          </p:nvCxnSpPr>
          <p:spPr>
            <a:xfrm>
              <a:off x="6926817" y="4071442"/>
              <a:ext cx="386198" cy="4575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0D185607-D044-735C-017A-091AA6258177}"/>
                </a:ext>
              </a:extLst>
            </p:cNvPr>
            <p:cNvCxnSpPr/>
            <p:nvPr/>
          </p:nvCxnSpPr>
          <p:spPr>
            <a:xfrm>
              <a:off x="6525765" y="4587847"/>
              <a:ext cx="386198" cy="4575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6AF24C43-175D-AECF-586B-D43B7BE72F70}"/>
              </a:ext>
            </a:extLst>
          </p:cNvPr>
          <p:cNvSpPr txBox="1"/>
          <p:nvPr/>
        </p:nvSpPr>
        <p:spPr>
          <a:xfrm>
            <a:off x="2794427" y="5030604"/>
            <a:ext cx="5970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①②③は㋐㋑㋒のどれ</a:t>
            </a:r>
            <a:endParaRPr kumimoji="1" lang="ja-JP" altLang="en-US" sz="4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92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31" grpId="0"/>
      <p:bldP spid="32" grpId="0"/>
      <p:bldP spid="44" grpId="0"/>
      <p:bldP spid="2" grpId="0" animBg="1"/>
      <p:bldP spid="45" grpId="0"/>
      <p:bldP spid="46" grpId="0"/>
      <p:bldP spid="47" grpId="0"/>
      <p:bldP spid="9" grpId="0"/>
      <p:bldP spid="10" grpId="0"/>
      <p:bldP spid="25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B328B-25F9-9A83-B9AD-FFC35E922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41B2A62-CF80-F6A6-D289-EB839D010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774" y="5166861"/>
            <a:ext cx="750162" cy="524329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602893D-8C39-DA6D-76D9-9C20F8E81A94}"/>
              </a:ext>
            </a:extLst>
          </p:cNvPr>
          <p:cNvSpPr txBox="1"/>
          <p:nvPr/>
        </p:nvSpPr>
        <p:spPr>
          <a:xfrm>
            <a:off x="1554388" y="693976"/>
            <a:ext cx="4796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東大寺大仏殿の高さ</a:t>
            </a:r>
            <a:endParaRPr lang="en-US" altLang="ja-JP" sz="36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C6BFF3A-88FF-1817-DB80-37C2EAC60C0E}"/>
              </a:ext>
            </a:extLst>
          </p:cNvPr>
          <p:cNvSpPr txBox="1"/>
          <p:nvPr/>
        </p:nvSpPr>
        <p:spPr>
          <a:xfrm>
            <a:off x="75030" y="89587"/>
            <a:ext cx="1485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縮尺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9D121BE-AC1F-5132-4640-92669182188C}"/>
              </a:ext>
            </a:extLst>
          </p:cNvPr>
          <p:cNvSpPr txBox="1"/>
          <p:nvPr/>
        </p:nvSpPr>
        <p:spPr>
          <a:xfrm>
            <a:off x="1420598" y="133491"/>
            <a:ext cx="8068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i="0" dirty="0">
                <a:effectLst/>
                <a:latin typeface="Roboto" panose="02000000000000000000" pitchFamily="2" charset="0"/>
              </a:rPr>
              <a:t>実際の長さを縮めた割合のこと</a:t>
            </a:r>
            <a:endParaRPr lang="ja-JP" altLang="en-US" sz="36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E97D8A2-7B99-0DB4-CE46-5AC76E28399E}"/>
              </a:ext>
            </a:extLst>
          </p:cNvPr>
          <p:cNvSpPr txBox="1"/>
          <p:nvPr/>
        </p:nvSpPr>
        <p:spPr>
          <a:xfrm>
            <a:off x="1704439" y="1231668"/>
            <a:ext cx="3775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約</a:t>
            </a:r>
            <a:r>
              <a:rPr lang="en-US" altLang="ja-JP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ｍ＝</a:t>
            </a:r>
            <a:r>
              <a:rPr lang="en-US" altLang="ja-JP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5000</a:t>
            </a:r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㎝</a:t>
            </a:r>
            <a:endParaRPr lang="ja-JP" altLang="en-US" sz="3600" b="1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58CC59B-801A-181F-5E7C-28D349656EF1}"/>
              </a:ext>
            </a:extLst>
          </p:cNvPr>
          <p:cNvSpPr/>
          <p:nvPr/>
        </p:nvSpPr>
        <p:spPr>
          <a:xfrm>
            <a:off x="7884367" y="5913828"/>
            <a:ext cx="793102" cy="179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367F650-F321-F235-B97D-E8506865A288}"/>
              </a:ext>
            </a:extLst>
          </p:cNvPr>
          <p:cNvSpPr/>
          <p:nvPr/>
        </p:nvSpPr>
        <p:spPr>
          <a:xfrm>
            <a:off x="6350537" y="4247112"/>
            <a:ext cx="107883" cy="9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70EF1E9-4D9C-B393-77E1-43C2BBD90AE3}"/>
              </a:ext>
            </a:extLst>
          </p:cNvPr>
          <p:cNvSpPr txBox="1"/>
          <p:nvPr/>
        </p:nvSpPr>
        <p:spPr>
          <a:xfrm>
            <a:off x="8677469" y="3676921"/>
            <a:ext cx="326550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東大寺大仏殿の</a:t>
            </a:r>
            <a:endParaRPr lang="en-US" altLang="ja-JP" sz="2800" b="1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r>
              <a:rPr lang="ja-JP" altLang="en-US" sz="28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各部分の</a:t>
            </a:r>
            <a:endParaRPr lang="en-US" altLang="ja-JP" sz="2800" b="1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r>
              <a:rPr lang="ja-JP" altLang="en-US" sz="2800" b="1" dirty="0">
                <a:solidFill>
                  <a:srgbClr val="111111"/>
                </a:solidFill>
                <a:latin typeface="Roboto" panose="02000000000000000000" pitchFamily="2" charset="0"/>
              </a:rPr>
              <a:t>名前をかいた図面</a:t>
            </a:r>
            <a:endParaRPr lang="ja-JP" altLang="en-US" sz="2800" b="1" dirty="0"/>
          </a:p>
        </p:txBody>
      </p:sp>
      <p:pic>
        <p:nvPicPr>
          <p:cNvPr id="15" name="図 14" descr="屋外, 建物, 草, 時計 が含まれている画像&#10;&#10;自動的に生成された説明">
            <a:extLst>
              <a:ext uri="{FF2B5EF4-FFF2-40B4-BE49-F238E27FC236}">
                <a16:creationId xmlns:a16="http://schemas.microsoft.com/office/drawing/2014/main" id="{58A9FE59-8439-8AB2-C18C-7A0A94C29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65" y="1821588"/>
            <a:ext cx="6797629" cy="3793451"/>
          </a:xfrm>
          <a:prstGeom prst="rect">
            <a:avLst/>
          </a:prstGeom>
        </p:spPr>
      </p:pic>
      <p:sp>
        <p:nvSpPr>
          <p:cNvPr id="25" name="矢印: 下 24">
            <a:extLst>
              <a:ext uri="{FF2B5EF4-FFF2-40B4-BE49-F238E27FC236}">
                <a16:creationId xmlns:a16="http://schemas.microsoft.com/office/drawing/2014/main" id="{058F16BD-87ED-3C7A-F671-BBE500604509}"/>
              </a:ext>
            </a:extLst>
          </p:cNvPr>
          <p:cNvSpPr/>
          <p:nvPr/>
        </p:nvSpPr>
        <p:spPr>
          <a:xfrm rot="17271412">
            <a:off x="8188250" y="4103206"/>
            <a:ext cx="242780" cy="181178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FB7C5B1-606D-CA89-F2F5-06C327C20228}"/>
              </a:ext>
            </a:extLst>
          </p:cNvPr>
          <p:cNvSpPr txBox="1"/>
          <p:nvPr/>
        </p:nvSpPr>
        <p:spPr>
          <a:xfrm>
            <a:off x="8987418" y="5755290"/>
            <a:ext cx="22186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高さ</a:t>
            </a:r>
            <a:r>
              <a:rPr lang="en-US" altLang="ja-JP" sz="28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10㎝</a:t>
            </a:r>
            <a:r>
              <a:rPr lang="ja-JP" altLang="en-US" sz="28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に</a:t>
            </a:r>
            <a:endParaRPr lang="en-US" altLang="ja-JP" sz="2800" b="1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r>
              <a:rPr lang="ja-JP" altLang="en-US" sz="28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縮めました</a:t>
            </a:r>
            <a:endParaRPr lang="ja-JP" altLang="en-US" sz="28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CC074A8-3B3D-D1C4-F62D-9B027E6C42D5}"/>
              </a:ext>
            </a:extLst>
          </p:cNvPr>
          <p:cNvSpPr txBox="1"/>
          <p:nvPr/>
        </p:nvSpPr>
        <p:spPr>
          <a:xfrm>
            <a:off x="7835759" y="1859340"/>
            <a:ext cx="4056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縮尺</a:t>
            </a:r>
            <a:r>
              <a:rPr lang="ja-JP" altLang="en-US" sz="4800" b="1" dirty="0"/>
              <a:t>何分の一かな</a:t>
            </a:r>
            <a:endParaRPr kumimoji="1" lang="ja-JP" altLang="en-US" sz="48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E703643-2196-9EEA-3DC6-1EC1ED1FEF87}"/>
              </a:ext>
            </a:extLst>
          </p:cNvPr>
          <p:cNvSpPr txBox="1"/>
          <p:nvPr/>
        </p:nvSpPr>
        <p:spPr>
          <a:xfrm>
            <a:off x="532405" y="6010474"/>
            <a:ext cx="3775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約</a:t>
            </a:r>
            <a:r>
              <a:rPr lang="en-US" altLang="ja-JP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ｍ＝</a:t>
            </a:r>
            <a:r>
              <a:rPr lang="en-US" altLang="ja-JP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5000</a:t>
            </a:r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㎝</a:t>
            </a:r>
            <a:endParaRPr lang="ja-JP" altLang="en-US" sz="3600" b="1" dirty="0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CCD8499E-A700-5FCF-DE20-79A9CD1C01DE}"/>
              </a:ext>
            </a:extLst>
          </p:cNvPr>
          <p:cNvSpPr/>
          <p:nvPr/>
        </p:nvSpPr>
        <p:spPr>
          <a:xfrm rot="16200000">
            <a:off x="4410821" y="5990389"/>
            <a:ext cx="313930" cy="86049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C99700E-4141-2965-2F5C-762381632F48}"/>
              </a:ext>
            </a:extLst>
          </p:cNvPr>
          <p:cNvSpPr txBox="1"/>
          <p:nvPr/>
        </p:nvSpPr>
        <p:spPr>
          <a:xfrm>
            <a:off x="4998031" y="6078178"/>
            <a:ext cx="15467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6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10㎝</a:t>
            </a:r>
            <a:endParaRPr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6331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8" grpId="0"/>
      <p:bldP spid="14" grpId="0"/>
      <p:bldP spid="27" grpId="0"/>
      <p:bldP spid="25" grpId="0" animBg="1"/>
      <p:bldP spid="29" grpId="0"/>
      <p:bldP spid="3" grpId="0"/>
      <p:bldP spid="9" grpId="0"/>
      <p:bldP spid="10" grpId="0" animBg="1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A640E5-8CD7-42EB-858E-0B6D0F9DD9F4}"/>
              </a:ext>
            </a:extLst>
          </p:cNvPr>
          <p:cNvSpPr txBox="1"/>
          <p:nvPr/>
        </p:nvSpPr>
        <p:spPr>
          <a:xfrm>
            <a:off x="6835937" y="2266995"/>
            <a:ext cx="4683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1000cm ( 10</a:t>
            </a:r>
            <a:r>
              <a:rPr kumimoji="1" lang="ja-JP" altLang="en-US" sz="3200" b="1" dirty="0"/>
              <a:t>ｍ</a:t>
            </a:r>
            <a:r>
              <a:rPr kumimoji="1" lang="en-US" altLang="ja-JP" sz="3200" b="1" dirty="0"/>
              <a:t>)</a:t>
            </a:r>
            <a:endParaRPr kumimoji="1" lang="ja-JP" altLang="en-US" sz="32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B110CA2-AED3-463A-AEFD-A8D4BC793265}"/>
              </a:ext>
            </a:extLst>
          </p:cNvPr>
          <p:cNvSpPr txBox="1"/>
          <p:nvPr/>
        </p:nvSpPr>
        <p:spPr>
          <a:xfrm>
            <a:off x="6829530" y="1236899"/>
            <a:ext cx="3945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100cm(1m)</a:t>
            </a:r>
            <a:endParaRPr kumimoji="1" lang="ja-JP" altLang="en-US" sz="32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9510B2D-51B4-4A68-AE9B-5C8B0236576A}"/>
              </a:ext>
            </a:extLst>
          </p:cNvPr>
          <p:cNvSpPr txBox="1"/>
          <p:nvPr/>
        </p:nvSpPr>
        <p:spPr>
          <a:xfrm>
            <a:off x="6829530" y="3358957"/>
            <a:ext cx="485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10000cm (100</a:t>
            </a:r>
            <a:r>
              <a:rPr kumimoji="1" lang="ja-JP" altLang="en-US" sz="3200" b="1" dirty="0"/>
              <a:t>ｍ</a:t>
            </a:r>
            <a:r>
              <a:rPr kumimoji="1" lang="en-US" altLang="ja-JP" sz="3200" b="1" dirty="0"/>
              <a:t>)</a:t>
            </a:r>
            <a:endParaRPr kumimoji="1" lang="ja-JP" altLang="en-US" sz="32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4ADB1D9-6FF5-4E62-B8B8-3079672D625D}"/>
              </a:ext>
            </a:extLst>
          </p:cNvPr>
          <p:cNvSpPr txBox="1"/>
          <p:nvPr/>
        </p:nvSpPr>
        <p:spPr>
          <a:xfrm>
            <a:off x="6822981" y="5986365"/>
            <a:ext cx="493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1000000cm 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521F46A-A638-4253-9550-AB68F7559917}"/>
              </a:ext>
            </a:extLst>
          </p:cNvPr>
          <p:cNvSpPr txBox="1"/>
          <p:nvPr/>
        </p:nvSpPr>
        <p:spPr>
          <a:xfrm>
            <a:off x="6835937" y="4456872"/>
            <a:ext cx="449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100000cm 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78E2454-6DB1-497D-9A8E-77A09539E3D7}"/>
              </a:ext>
            </a:extLst>
          </p:cNvPr>
          <p:cNvSpPr txBox="1"/>
          <p:nvPr/>
        </p:nvSpPr>
        <p:spPr>
          <a:xfrm>
            <a:off x="2860751" y="83202"/>
            <a:ext cx="1221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縮尺　</a:t>
            </a:r>
            <a:endParaRPr kumimoji="1" lang="ja-JP" altLang="en-US" sz="3200" b="1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3CB5D54-1D44-4C60-A87D-46D0F75E6242}"/>
              </a:ext>
            </a:extLst>
          </p:cNvPr>
          <p:cNvGrpSpPr/>
          <p:nvPr/>
        </p:nvGrpSpPr>
        <p:grpSpPr>
          <a:xfrm>
            <a:off x="4501312" y="682336"/>
            <a:ext cx="1051286" cy="1066727"/>
            <a:chOff x="8097796" y="961644"/>
            <a:chExt cx="1051286" cy="1066727"/>
          </a:xfrm>
        </p:grpSpPr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7BFC0D2E-9D26-4B10-9457-7F368442017F}"/>
                </a:ext>
              </a:extLst>
            </p:cNvPr>
            <p:cNvCxnSpPr>
              <a:cxnSpLocks/>
            </p:cNvCxnSpPr>
            <p:nvPr/>
          </p:nvCxnSpPr>
          <p:spPr>
            <a:xfrm>
              <a:off x="8097796" y="1490731"/>
              <a:ext cx="98529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DC8C2B7A-0B1B-4417-B009-2157BF62F296}"/>
                </a:ext>
              </a:extLst>
            </p:cNvPr>
            <p:cNvSpPr txBox="1"/>
            <p:nvPr/>
          </p:nvSpPr>
          <p:spPr>
            <a:xfrm>
              <a:off x="8170674" y="1443596"/>
              <a:ext cx="978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</a:t>
              </a:r>
              <a:endParaRPr kumimoji="1" lang="ja-JP" altLang="en-US" sz="3200" b="1" dirty="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AB1A7591-D18C-45F8-9941-C71B5A07300E}"/>
                </a:ext>
              </a:extLst>
            </p:cNvPr>
            <p:cNvSpPr txBox="1"/>
            <p:nvPr/>
          </p:nvSpPr>
          <p:spPr>
            <a:xfrm>
              <a:off x="8435658" y="961644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2FF6822-44B5-47FB-B0CC-4DB7201F09D3}"/>
              </a:ext>
            </a:extLst>
          </p:cNvPr>
          <p:cNvGrpSpPr/>
          <p:nvPr/>
        </p:nvGrpSpPr>
        <p:grpSpPr>
          <a:xfrm>
            <a:off x="3964792" y="5598613"/>
            <a:ext cx="2104765" cy="983257"/>
            <a:chOff x="8498692" y="5438796"/>
            <a:chExt cx="2104765" cy="983257"/>
          </a:xfrm>
        </p:grpSpPr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CCC3E296-9CA2-41D1-A6F2-2AF7953B56A3}"/>
                </a:ext>
              </a:extLst>
            </p:cNvPr>
            <p:cNvCxnSpPr>
              <a:cxnSpLocks/>
            </p:cNvCxnSpPr>
            <p:nvPr/>
          </p:nvCxnSpPr>
          <p:spPr>
            <a:xfrm>
              <a:off x="8498692" y="5892656"/>
              <a:ext cx="1980243" cy="48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9FC54726-6705-4E66-9A40-496ED70AA9F5}"/>
                </a:ext>
              </a:extLst>
            </p:cNvPr>
            <p:cNvSpPr txBox="1"/>
            <p:nvPr/>
          </p:nvSpPr>
          <p:spPr>
            <a:xfrm>
              <a:off x="8574998" y="5837278"/>
              <a:ext cx="20284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1000000</a:t>
              </a:r>
              <a:endParaRPr kumimoji="1" lang="ja-JP" altLang="en-US" sz="3200" b="1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CC7666B0-34FB-4659-B217-746705013FC3}"/>
                </a:ext>
              </a:extLst>
            </p:cNvPr>
            <p:cNvSpPr txBox="1"/>
            <p:nvPr/>
          </p:nvSpPr>
          <p:spPr>
            <a:xfrm>
              <a:off x="9319463" y="5438796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8916D103-3026-4E0B-9006-1DE2C1B3911D}"/>
              </a:ext>
            </a:extLst>
          </p:cNvPr>
          <p:cNvGrpSpPr/>
          <p:nvPr/>
        </p:nvGrpSpPr>
        <p:grpSpPr>
          <a:xfrm>
            <a:off x="4148880" y="4008549"/>
            <a:ext cx="1818499" cy="1067354"/>
            <a:chOff x="7889477" y="4187049"/>
            <a:chExt cx="1818499" cy="1067354"/>
          </a:xfrm>
        </p:grpSpPr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CE213755-2147-485D-93FB-999CE8756633}"/>
                </a:ext>
              </a:extLst>
            </p:cNvPr>
            <p:cNvCxnSpPr>
              <a:cxnSpLocks/>
            </p:cNvCxnSpPr>
            <p:nvPr/>
          </p:nvCxnSpPr>
          <p:spPr>
            <a:xfrm>
              <a:off x="7889477" y="4702900"/>
              <a:ext cx="18184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0783EB4C-6CE3-40F4-9CF4-6D5A27AA6F62}"/>
                </a:ext>
              </a:extLst>
            </p:cNvPr>
            <p:cNvSpPr txBox="1"/>
            <p:nvPr/>
          </p:nvSpPr>
          <p:spPr>
            <a:xfrm>
              <a:off x="7946271" y="4669628"/>
              <a:ext cx="1610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100000</a:t>
              </a:r>
              <a:endParaRPr kumimoji="1" lang="ja-JP" altLang="en-US" sz="3200" b="1" dirty="0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CCA09DFF-8CB4-4D55-A5DC-AF56B2326185}"/>
                </a:ext>
              </a:extLst>
            </p:cNvPr>
            <p:cNvSpPr txBox="1"/>
            <p:nvPr/>
          </p:nvSpPr>
          <p:spPr>
            <a:xfrm>
              <a:off x="8545827" y="4187049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DD13B0B8-63DE-489B-AF19-500582290075}"/>
              </a:ext>
            </a:extLst>
          </p:cNvPr>
          <p:cNvGrpSpPr/>
          <p:nvPr/>
        </p:nvGrpSpPr>
        <p:grpSpPr>
          <a:xfrm>
            <a:off x="4314802" y="2767826"/>
            <a:ext cx="1435760" cy="1067354"/>
            <a:chOff x="7977273" y="3125036"/>
            <a:chExt cx="1435760" cy="1067354"/>
          </a:xfrm>
        </p:grpSpPr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DCAE25FE-DE53-4553-AC7C-B3149004BD51}"/>
                </a:ext>
              </a:extLst>
            </p:cNvPr>
            <p:cNvCxnSpPr>
              <a:cxnSpLocks/>
            </p:cNvCxnSpPr>
            <p:nvPr/>
          </p:nvCxnSpPr>
          <p:spPr>
            <a:xfrm>
              <a:off x="7977273" y="3631460"/>
              <a:ext cx="14357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56B2550F-2190-4995-871E-655E21931D46}"/>
                </a:ext>
              </a:extLst>
            </p:cNvPr>
            <p:cNvSpPr txBox="1"/>
            <p:nvPr/>
          </p:nvSpPr>
          <p:spPr>
            <a:xfrm>
              <a:off x="7977273" y="3607615"/>
              <a:ext cx="1435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10000</a:t>
              </a:r>
              <a:endParaRPr kumimoji="1" lang="ja-JP" altLang="en-US" sz="3200" b="1" dirty="0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D16397DA-BD9C-4062-82F0-DD3EDF09E2D5}"/>
                </a:ext>
              </a:extLst>
            </p:cNvPr>
            <p:cNvSpPr txBox="1"/>
            <p:nvPr/>
          </p:nvSpPr>
          <p:spPr>
            <a:xfrm>
              <a:off x="8463705" y="3125036"/>
              <a:ext cx="411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/>
                <a:t>1</a:t>
              </a:r>
              <a:endParaRPr kumimoji="1" lang="ja-JP" altLang="en-US" sz="3200" b="1" dirty="0"/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0ECF1C38-8063-45E6-99D1-CA46B431C6F5}"/>
              </a:ext>
            </a:extLst>
          </p:cNvPr>
          <p:cNvGrpSpPr/>
          <p:nvPr/>
        </p:nvGrpSpPr>
        <p:grpSpPr>
          <a:xfrm>
            <a:off x="4314802" y="1654744"/>
            <a:ext cx="1435760" cy="1033043"/>
            <a:chOff x="7946271" y="2053320"/>
            <a:chExt cx="1435760" cy="1033043"/>
          </a:xfrm>
        </p:grpSpPr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150D575E-F410-4F40-8F60-46FA591234A0}"/>
                </a:ext>
              </a:extLst>
            </p:cNvPr>
            <p:cNvCxnSpPr>
              <a:cxnSpLocks/>
            </p:cNvCxnSpPr>
            <p:nvPr/>
          </p:nvCxnSpPr>
          <p:spPr>
            <a:xfrm>
              <a:off x="7946271" y="2557310"/>
              <a:ext cx="14357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F82D88F3-B21B-4CFF-8D55-F6AB2911C891}"/>
                </a:ext>
              </a:extLst>
            </p:cNvPr>
            <p:cNvGrpSpPr/>
            <p:nvPr/>
          </p:nvGrpSpPr>
          <p:grpSpPr>
            <a:xfrm>
              <a:off x="8037273" y="2053320"/>
              <a:ext cx="1202811" cy="1033043"/>
              <a:chOff x="9481030" y="2089928"/>
              <a:chExt cx="1202811" cy="1033043"/>
            </a:xfrm>
          </p:grpSpPr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32A5450F-8A4B-4A49-A2B9-0F94E538EF05}"/>
                  </a:ext>
                </a:extLst>
              </p:cNvPr>
              <p:cNvSpPr txBox="1"/>
              <p:nvPr/>
            </p:nvSpPr>
            <p:spPr>
              <a:xfrm>
                <a:off x="9481030" y="2538196"/>
                <a:ext cx="12028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1000</a:t>
                </a:r>
                <a:endParaRPr kumimoji="1" lang="ja-JP" altLang="en-US" sz="3200" b="1" dirty="0"/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1D6BBCD-1B75-4B10-AA1B-253DB2FFF173}"/>
                  </a:ext>
                </a:extLst>
              </p:cNvPr>
              <p:cNvSpPr txBox="1"/>
              <p:nvPr/>
            </p:nvSpPr>
            <p:spPr>
              <a:xfrm>
                <a:off x="9863070" y="2089928"/>
                <a:ext cx="4117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3200" b="1" dirty="0"/>
                  <a:t>1</a:t>
                </a:r>
                <a:endParaRPr kumimoji="1" lang="ja-JP" altLang="en-US" sz="3200" b="1" dirty="0"/>
              </a:p>
            </p:txBody>
          </p:sp>
        </p:grpSp>
      </p:grp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2236C4AC-CB0E-433F-B652-B38E224012EF}"/>
              </a:ext>
            </a:extLst>
          </p:cNvPr>
          <p:cNvSpPr txBox="1"/>
          <p:nvPr/>
        </p:nvSpPr>
        <p:spPr>
          <a:xfrm>
            <a:off x="8288514" y="388106"/>
            <a:ext cx="3368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3200" b="1" dirty="0"/>
          </a:p>
        </p:txBody>
      </p: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43C11613-217B-4A06-B7A6-A98F9576D8FB}"/>
              </a:ext>
            </a:extLst>
          </p:cNvPr>
          <p:cNvGrpSpPr/>
          <p:nvPr/>
        </p:nvGrpSpPr>
        <p:grpSpPr>
          <a:xfrm>
            <a:off x="5755477" y="297905"/>
            <a:ext cx="5032031" cy="632248"/>
            <a:chOff x="231007" y="478203"/>
            <a:chExt cx="5032031" cy="632248"/>
          </a:xfrm>
        </p:grpSpPr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5278DC02-4540-4644-A91C-96B9844C5818}"/>
                </a:ext>
              </a:extLst>
            </p:cNvPr>
            <p:cNvSpPr txBox="1"/>
            <p:nvPr/>
          </p:nvSpPr>
          <p:spPr>
            <a:xfrm>
              <a:off x="2514909" y="489340"/>
              <a:ext cx="27481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/>
                <a:t>実際の長さ　</a:t>
              </a:r>
              <a:endParaRPr kumimoji="1" lang="ja-JP" altLang="en-US" sz="3200" b="1" dirty="0"/>
            </a:p>
          </p:txBody>
        </p:sp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3A5F5FF3-D3BA-49A3-80AF-12E2F92A1512}"/>
                </a:ext>
              </a:extLst>
            </p:cNvPr>
            <p:cNvSpPr txBox="1"/>
            <p:nvPr/>
          </p:nvSpPr>
          <p:spPr>
            <a:xfrm>
              <a:off x="231007" y="478203"/>
              <a:ext cx="27481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/>
                <a:t>図面の長さ</a:t>
              </a:r>
              <a:endParaRPr kumimoji="1" lang="ja-JP" altLang="en-US" sz="3200" b="1" dirty="0"/>
            </a:p>
          </p:txBody>
        </p:sp>
        <p:sp>
          <p:nvSpPr>
            <p:cNvPr id="63" name="テキスト ボックス 62">
              <a:extLst>
                <a:ext uri="{FF2B5EF4-FFF2-40B4-BE49-F238E27FC236}">
                  <a16:creationId xmlns:a16="http://schemas.microsoft.com/office/drawing/2014/main" id="{270B9E7D-749B-41FC-8B84-9B97080212E1}"/>
                </a:ext>
              </a:extLst>
            </p:cNvPr>
            <p:cNvSpPr txBox="1"/>
            <p:nvPr/>
          </p:nvSpPr>
          <p:spPr>
            <a:xfrm>
              <a:off x="2140521" y="525676"/>
              <a:ext cx="7401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3200" b="1" dirty="0"/>
                <a:t>：</a:t>
              </a:r>
              <a:endParaRPr kumimoji="1" lang="ja-JP" altLang="en-US" sz="3200" b="1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FC181B2-C5D0-FA50-2C2B-93B5B6C14BBA}"/>
              </a:ext>
            </a:extLst>
          </p:cNvPr>
          <p:cNvSpPr txBox="1"/>
          <p:nvPr/>
        </p:nvSpPr>
        <p:spPr>
          <a:xfrm>
            <a:off x="776102" y="850860"/>
            <a:ext cx="2800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1</a:t>
            </a:r>
            <a:r>
              <a:rPr lang="ja-JP" altLang="en-US" sz="3200" b="1" dirty="0"/>
              <a:t>ｍ</a:t>
            </a:r>
            <a:r>
              <a:rPr kumimoji="1" lang="ja-JP" altLang="en-US" sz="3200" b="1" dirty="0"/>
              <a:t>を</a:t>
            </a:r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780475-DBCA-F0D0-2FDD-46BC752C5548}"/>
              </a:ext>
            </a:extLst>
          </p:cNvPr>
          <p:cNvSpPr txBox="1"/>
          <p:nvPr/>
        </p:nvSpPr>
        <p:spPr>
          <a:xfrm>
            <a:off x="776102" y="1791266"/>
            <a:ext cx="2800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10</a:t>
            </a:r>
            <a:r>
              <a:rPr lang="ja-JP" altLang="en-US" sz="3200" b="1" dirty="0"/>
              <a:t>ｍ</a:t>
            </a:r>
            <a:r>
              <a:rPr kumimoji="1" lang="ja-JP" altLang="en-US" sz="3200" b="1" dirty="0"/>
              <a:t>を</a:t>
            </a:r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327611F-6B6E-98B1-01D5-6FD80FC466B6}"/>
              </a:ext>
            </a:extLst>
          </p:cNvPr>
          <p:cNvSpPr txBox="1"/>
          <p:nvPr/>
        </p:nvSpPr>
        <p:spPr>
          <a:xfrm>
            <a:off x="776102" y="4096929"/>
            <a:ext cx="2696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1</a:t>
            </a:r>
            <a:r>
              <a:rPr lang="ja-JP" altLang="en-US" sz="3200" b="1" dirty="0"/>
              <a:t>㎞</a:t>
            </a:r>
            <a:r>
              <a:rPr kumimoji="1" lang="ja-JP" altLang="en-US" sz="3200" b="1" dirty="0"/>
              <a:t>を</a:t>
            </a:r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99A8F5-7928-C9FF-A442-208194A2EBC6}"/>
              </a:ext>
            </a:extLst>
          </p:cNvPr>
          <p:cNvSpPr txBox="1"/>
          <p:nvPr/>
        </p:nvSpPr>
        <p:spPr>
          <a:xfrm>
            <a:off x="776102" y="2873175"/>
            <a:ext cx="3188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100</a:t>
            </a:r>
            <a:r>
              <a:rPr lang="ja-JP" altLang="en-US" sz="3200" b="1" dirty="0"/>
              <a:t>ｍ</a:t>
            </a:r>
            <a:r>
              <a:rPr kumimoji="1" lang="ja-JP" altLang="en-US" sz="3200" b="1" dirty="0"/>
              <a:t>を</a:t>
            </a:r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に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27942DF-224E-C4A3-9107-AEDE0EF1F651}"/>
              </a:ext>
            </a:extLst>
          </p:cNvPr>
          <p:cNvSpPr txBox="1"/>
          <p:nvPr/>
        </p:nvSpPr>
        <p:spPr>
          <a:xfrm>
            <a:off x="776102" y="5554821"/>
            <a:ext cx="2915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/>
              <a:t>10</a:t>
            </a:r>
            <a:r>
              <a:rPr lang="ja-JP" altLang="en-US" sz="3200" b="1" dirty="0"/>
              <a:t>㎞</a:t>
            </a:r>
            <a:r>
              <a:rPr kumimoji="1" lang="ja-JP" altLang="en-US" sz="3200" b="1" dirty="0"/>
              <a:t>を</a:t>
            </a:r>
            <a:r>
              <a:rPr kumimoji="1" lang="en-US" altLang="ja-JP" sz="3200" b="1" dirty="0"/>
              <a:t>1cm</a:t>
            </a:r>
            <a:r>
              <a:rPr kumimoji="1" lang="ja-JP" altLang="en-US" sz="3200" b="1" dirty="0"/>
              <a:t>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C1CE842-4B40-8C8C-8C54-8F310C8BB4FA}"/>
              </a:ext>
            </a:extLst>
          </p:cNvPr>
          <p:cNvSpPr txBox="1"/>
          <p:nvPr/>
        </p:nvSpPr>
        <p:spPr>
          <a:xfrm>
            <a:off x="321158" y="3247067"/>
            <a:ext cx="350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一万分の一の地図</a:t>
            </a:r>
            <a:endParaRPr kumimoji="1" lang="ja-JP" altLang="en-US" sz="32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CDAB8E2-418B-1978-60FB-32CE1788FD0F}"/>
              </a:ext>
            </a:extLst>
          </p:cNvPr>
          <p:cNvSpPr txBox="1"/>
          <p:nvPr/>
        </p:nvSpPr>
        <p:spPr>
          <a:xfrm>
            <a:off x="321158" y="4522788"/>
            <a:ext cx="350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十万分の一の地図</a:t>
            </a:r>
            <a:endParaRPr kumimoji="1" lang="ja-JP" altLang="en-US" sz="3200" b="1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07B484F-08D7-86DD-88F7-FD37BB3DEE2F}"/>
              </a:ext>
            </a:extLst>
          </p:cNvPr>
          <p:cNvSpPr txBox="1"/>
          <p:nvPr/>
        </p:nvSpPr>
        <p:spPr>
          <a:xfrm>
            <a:off x="321158" y="6022287"/>
            <a:ext cx="350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百万分の一の地図</a:t>
            </a:r>
            <a:endParaRPr kumimoji="1" lang="ja-JP" altLang="en-US" sz="3200" b="1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CE023BB-72F3-9DBC-CFCF-D611EA52FA53}"/>
              </a:ext>
            </a:extLst>
          </p:cNvPr>
          <p:cNvSpPr txBox="1"/>
          <p:nvPr/>
        </p:nvSpPr>
        <p:spPr>
          <a:xfrm>
            <a:off x="321158" y="1271396"/>
            <a:ext cx="350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百分の一の地図</a:t>
            </a:r>
            <a:endParaRPr kumimoji="1" lang="ja-JP" altLang="en-US" sz="3200" b="1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3580D2C-3E80-7748-6C14-3AE975588870}"/>
              </a:ext>
            </a:extLst>
          </p:cNvPr>
          <p:cNvSpPr txBox="1"/>
          <p:nvPr/>
        </p:nvSpPr>
        <p:spPr>
          <a:xfrm>
            <a:off x="321158" y="2213007"/>
            <a:ext cx="350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/>
              <a:t>千分の一の地図</a:t>
            </a:r>
            <a:endParaRPr kumimoji="1" lang="ja-JP" altLang="en-US" sz="3200" b="1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832A846D-A7BC-162C-8CE4-157DDDB964B1}"/>
              </a:ext>
            </a:extLst>
          </p:cNvPr>
          <p:cNvSpPr txBox="1"/>
          <p:nvPr/>
        </p:nvSpPr>
        <p:spPr>
          <a:xfrm>
            <a:off x="7428594" y="880870"/>
            <a:ext cx="3346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</a:t>
            </a:r>
            <a:endParaRPr kumimoji="1" lang="ja-JP" altLang="en-US" sz="3200" b="1" dirty="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1DB6434-C510-201E-B361-35FA66AF8295}"/>
              </a:ext>
            </a:extLst>
          </p:cNvPr>
          <p:cNvSpPr txBox="1"/>
          <p:nvPr/>
        </p:nvSpPr>
        <p:spPr>
          <a:xfrm>
            <a:off x="7428593" y="1842599"/>
            <a:ext cx="3346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</a:t>
            </a:r>
            <a:endParaRPr kumimoji="1" lang="ja-JP" altLang="en-US" sz="320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C89E78B-AB35-C0C2-598C-CFD707886375}"/>
              </a:ext>
            </a:extLst>
          </p:cNvPr>
          <p:cNvSpPr txBox="1"/>
          <p:nvPr/>
        </p:nvSpPr>
        <p:spPr>
          <a:xfrm>
            <a:off x="7409869" y="2948419"/>
            <a:ext cx="3346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10000</a:t>
            </a:r>
            <a:endParaRPr kumimoji="1" lang="ja-JP" altLang="en-US" sz="3200" b="1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134ED20-41E3-0243-3622-0A79DCDD7ED4}"/>
              </a:ext>
            </a:extLst>
          </p:cNvPr>
          <p:cNvSpPr txBox="1"/>
          <p:nvPr/>
        </p:nvSpPr>
        <p:spPr>
          <a:xfrm>
            <a:off x="7440947" y="4078613"/>
            <a:ext cx="3346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100000</a:t>
            </a:r>
            <a:endParaRPr kumimoji="1" lang="ja-JP" altLang="en-US" sz="32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F6FAC91-3ED5-4987-93B8-F26B823A66E8}"/>
              </a:ext>
            </a:extLst>
          </p:cNvPr>
          <p:cNvSpPr txBox="1"/>
          <p:nvPr/>
        </p:nvSpPr>
        <p:spPr>
          <a:xfrm>
            <a:off x="7409868" y="5575827"/>
            <a:ext cx="3346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1</a:t>
            </a:r>
            <a:r>
              <a:rPr kumimoji="1" lang="ja-JP" altLang="en-US" sz="3200" b="1" dirty="0"/>
              <a:t>：</a:t>
            </a:r>
            <a:r>
              <a:rPr kumimoji="1" lang="en-US" altLang="ja-JP" sz="3200" b="1" dirty="0"/>
              <a:t>1000000</a:t>
            </a:r>
            <a:endParaRPr kumimoji="1" lang="ja-JP" altLang="en-US" sz="32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C1F02928-B9B6-E223-3344-630BA7AC8D77}"/>
              </a:ext>
            </a:extLst>
          </p:cNvPr>
          <p:cNvSpPr txBox="1"/>
          <p:nvPr/>
        </p:nvSpPr>
        <p:spPr>
          <a:xfrm>
            <a:off x="7823923" y="4839551"/>
            <a:ext cx="350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( 1000m=1km)</a:t>
            </a:r>
            <a:endParaRPr kumimoji="1" lang="ja-JP" altLang="en-US" sz="3200" b="1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7743B06A-4D5D-C368-4914-953D8A7728AE}"/>
              </a:ext>
            </a:extLst>
          </p:cNvPr>
          <p:cNvSpPr txBox="1"/>
          <p:nvPr/>
        </p:nvSpPr>
        <p:spPr>
          <a:xfrm>
            <a:off x="7817002" y="6369044"/>
            <a:ext cx="3871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/>
              <a:t>( 10000m=10km)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1002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/>
      <p:bldP spid="14" grpId="0"/>
      <p:bldP spid="15" grpId="0"/>
      <p:bldP spid="18" grpId="0"/>
      <p:bldP spid="2" grpId="0"/>
      <p:bldP spid="4" grpId="0"/>
      <p:bldP spid="8" grpId="0"/>
      <p:bldP spid="9" grpId="0"/>
      <p:bldP spid="10" grpId="0"/>
      <p:bldP spid="11" grpId="0"/>
      <p:bldP spid="12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0EB867F-8E22-4F76-9385-DE1024D86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0" y="2613736"/>
            <a:ext cx="5150550" cy="3600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6F41D68-F319-41AC-825B-CE4ADE1218F9}"/>
              </a:ext>
            </a:extLst>
          </p:cNvPr>
          <p:cNvSpPr txBox="1"/>
          <p:nvPr/>
        </p:nvSpPr>
        <p:spPr>
          <a:xfrm>
            <a:off x="967892" y="992370"/>
            <a:ext cx="7261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東大寺大仏殿の実際の高さ</a:t>
            </a:r>
            <a:endParaRPr lang="en-US" altLang="ja-JP" sz="36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8541E29-1932-43DD-8F6D-48777A99D1CE}"/>
              </a:ext>
            </a:extLst>
          </p:cNvPr>
          <p:cNvSpPr txBox="1"/>
          <p:nvPr/>
        </p:nvSpPr>
        <p:spPr>
          <a:xfrm>
            <a:off x="279940" y="130482"/>
            <a:ext cx="1648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縮尺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BD722C0-F652-F036-BB72-C148B190FBA9}"/>
              </a:ext>
            </a:extLst>
          </p:cNvPr>
          <p:cNvSpPr txBox="1"/>
          <p:nvPr/>
        </p:nvSpPr>
        <p:spPr>
          <a:xfrm>
            <a:off x="1704440" y="1601368"/>
            <a:ext cx="3775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約</a:t>
            </a:r>
            <a:r>
              <a:rPr lang="en-US" altLang="ja-JP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ｍ＝</a:t>
            </a:r>
            <a:r>
              <a:rPr lang="en-US" altLang="ja-JP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5000</a:t>
            </a:r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㎝</a:t>
            </a:r>
            <a:endParaRPr lang="ja-JP" altLang="en-US" sz="36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1DEEAF9-CB74-4ADC-8625-B77E3A93AFF7}"/>
              </a:ext>
            </a:extLst>
          </p:cNvPr>
          <p:cNvSpPr txBox="1"/>
          <p:nvPr/>
        </p:nvSpPr>
        <p:spPr>
          <a:xfrm>
            <a:off x="5426591" y="2129966"/>
            <a:ext cx="2588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図面の高さ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75CFF7A7-E564-6007-4D80-7CD77B091DB0}"/>
              </a:ext>
            </a:extLst>
          </p:cNvPr>
          <p:cNvSpPr/>
          <p:nvPr/>
        </p:nvSpPr>
        <p:spPr>
          <a:xfrm>
            <a:off x="7884367" y="5913828"/>
            <a:ext cx="793102" cy="179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A0A5B7C7-82B6-0B2F-BA81-0215883FF179}"/>
              </a:ext>
            </a:extLst>
          </p:cNvPr>
          <p:cNvSpPr/>
          <p:nvPr/>
        </p:nvSpPr>
        <p:spPr>
          <a:xfrm>
            <a:off x="7221894" y="6092890"/>
            <a:ext cx="2313992" cy="464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8DB2DC0F-1A12-520A-EB9E-3F5B8A09B0D7}"/>
              </a:ext>
            </a:extLst>
          </p:cNvPr>
          <p:cNvGrpSpPr/>
          <p:nvPr/>
        </p:nvGrpSpPr>
        <p:grpSpPr>
          <a:xfrm>
            <a:off x="571931" y="2669722"/>
            <a:ext cx="7125824" cy="3252992"/>
            <a:chOff x="571931" y="2669722"/>
            <a:chExt cx="7125824" cy="3252992"/>
          </a:xfrm>
        </p:grpSpPr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34310A0F-348A-2C4E-767A-095E8524660B}"/>
                </a:ext>
              </a:extLst>
            </p:cNvPr>
            <p:cNvCxnSpPr>
              <a:cxnSpLocks/>
            </p:cNvCxnSpPr>
            <p:nvPr/>
          </p:nvCxnSpPr>
          <p:spPr>
            <a:xfrm>
              <a:off x="718110" y="2669722"/>
              <a:ext cx="697964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4A954F11-FACF-ACA2-27D0-AA722EB5A6BC}"/>
                </a:ext>
              </a:extLst>
            </p:cNvPr>
            <p:cNvCxnSpPr>
              <a:cxnSpLocks/>
            </p:cNvCxnSpPr>
            <p:nvPr/>
          </p:nvCxnSpPr>
          <p:spPr>
            <a:xfrm>
              <a:off x="571931" y="5919885"/>
              <a:ext cx="7125824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08ABABF4-3B96-ECBE-D8EA-7E54600A809E}"/>
                </a:ext>
              </a:extLst>
            </p:cNvPr>
            <p:cNvCxnSpPr/>
            <p:nvPr/>
          </p:nvCxnSpPr>
          <p:spPr>
            <a:xfrm flipV="1">
              <a:off x="6744220" y="2678608"/>
              <a:ext cx="0" cy="32441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F34B88B0-705C-909A-DFBF-A2CBD8C39B46}"/>
              </a:ext>
            </a:extLst>
          </p:cNvPr>
          <p:cNvSpPr/>
          <p:nvPr/>
        </p:nvSpPr>
        <p:spPr>
          <a:xfrm>
            <a:off x="6350537" y="3694922"/>
            <a:ext cx="740714" cy="64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A1E3925-0B47-4947-99B6-0D980957C8D4}"/>
              </a:ext>
            </a:extLst>
          </p:cNvPr>
          <p:cNvSpPr txBox="1"/>
          <p:nvPr/>
        </p:nvSpPr>
        <p:spPr>
          <a:xfrm>
            <a:off x="6142352" y="3712164"/>
            <a:ext cx="126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10</a:t>
            </a:r>
            <a:r>
              <a:rPr kumimoji="1" lang="ja-JP" altLang="en-US" sz="3600" b="1" dirty="0"/>
              <a:t>㎝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553D3F8-2201-DA56-1A54-AA8151753341}"/>
              </a:ext>
            </a:extLst>
          </p:cNvPr>
          <p:cNvSpPr txBox="1"/>
          <p:nvPr/>
        </p:nvSpPr>
        <p:spPr>
          <a:xfrm>
            <a:off x="7803438" y="3173298"/>
            <a:ext cx="34865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東大寺大仏殿の</a:t>
            </a:r>
            <a:endParaRPr lang="en-US" altLang="ja-JP" sz="3200" b="1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r>
              <a:rPr lang="ja-JP" altLang="en-US" sz="32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各部分の</a:t>
            </a:r>
            <a:r>
              <a:rPr lang="ja-JP" altLang="en-US" sz="3200" b="1" dirty="0">
                <a:solidFill>
                  <a:srgbClr val="111111"/>
                </a:solidFill>
                <a:latin typeface="Roboto" panose="02000000000000000000" pitchFamily="2" charset="0"/>
              </a:rPr>
              <a:t>名前を</a:t>
            </a:r>
            <a:endParaRPr lang="en-US" altLang="ja-JP" sz="3200" b="1" dirty="0">
              <a:solidFill>
                <a:srgbClr val="111111"/>
              </a:solidFill>
              <a:latin typeface="Roboto" panose="02000000000000000000" pitchFamily="2" charset="0"/>
            </a:endParaRPr>
          </a:p>
          <a:p>
            <a:r>
              <a:rPr lang="ja-JP" altLang="en-US" sz="3200" b="1" dirty="0">
                <a:solidFill>
                  <a:srgbClr val="111111"/>
                </a:solidFill>
                <a:latin typeface="Roboto" panose="02000000000000000000" pitchFamily="2" charset="0"/>
              </a:rPr>
              <a:t>かいた図面</a:t>
            </a:r>
            <a:endParaRPr lang="ja-JP" altLang="en-US" sz="32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FEDEF71-9797-4C04-DE98-C18686D3171B}"/>
              </a:ext>
            </a:extLst>
          </p:cNvPr>
          <p:cNvSpPr txBox="1"/>
          <p:nvPr/>
        </p:nvSpPr>
        <p:spPr>
          <a:xfrm>
            <a:off x="1704440" y="208113"/>
            <a:ext cx="8068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i="0" dirty="0">
                <a:effectLst/>
                <a:latin typeface="Roboto" panose="02000000000000000000" pitchFamily="2" charset="0"/>
              </a:rPr>
              <a:t>実際の長さを縮めた割合のこと</a:t>
            </a:r>
            <a:endParaRPr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8622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9" grpId="0"/>
      <p:bldP spid="11" grpId="0"/>
      <p:bldP spid="27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DFEDC-C2B0-8E90-42B8-3123CC5DC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11676AA-C7A3-D1F9-71CD-05ED452C6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41" y="2084608"/>
            <a:ext cx="5150550" cy="3600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B36D947-2236-9D67-A864-F8FC08CD84F8}"/>
              </a:ext>
            </a:extLst>
          </p:cNvPr>
          <p:cNvSpPr txBox="1"/>
          <p:nvPr/>
        </p:nvSpPr>
        <p:spPr>
          <a:xfrm>
            <a:off x="1260123" y="1039971"/>
            <a:ext cx="7261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東大寺大仏殿の実際の高さ</a:t>
            </a:r>
            <a:endParaRPr lang="en-US" altLang="ja-JP" sz="36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55CBD83-67F4-9352-4BBC-386791D451BC}"/>
              </a:ext>
            </a:extLst>
          </p:cNvPr>
          <p:cNvSpPr txBox="1"/>
          <p:nvPr/>
        </p:nvSpPr>
        <p:spPr>
          <a:xfrm>
            <a:off x="270610" y="205322"/>
            <a:ext cx="1648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縮尺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8E5F9D4-29C4-674C-7C36-D4B7CC8409F8}"/>
              </a:ext>
            </a:extLst>
          </p:cNvPr>
          <p:cNvSpPr txBox="1"/>
          <p:nvPr/>
        </p:nvSpPr>
        <p:spPr>
          <a:xfrm>
            <a:off x="2376454" y="1518709"/>
            <a:ext cx="3775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約</a:t>
            </a:r>
            <a:r>
              <a:rPr lang="en-US" altLang="ja-JP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ｍ＝</a:t>
            </a:r>
            <a:r>
              <a:rPr lang="en-US" altLang="ja-JP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5000</a:t>
            </a:r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㎝</a:t>
            </a:r>
            <a:endParaRPr lang="ja-JP" altLang="en-US" sz="3600" b="1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3859D568-CCE6-4226-9BCD-27E67446071A}"/>
              </a:ext>
            </a:extLst>
          </p:cNvPr>
          <p:cNvCxnSpPr>
            <a:cxnSpLocks/>
          </p:cNvCxnSpPr>
          <p:nvPr/>
        </p:nvCxnSpPr>
        <p:spPr>
          <a:xfrm>
            <a:off x="727441" y="2140594"/>
            <a:ext cx="697964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10B7F46-9CF7-9ED9-A0CF-039DEB7A1F65}"/>
              </a:ext>
            </a:extLst>
          </p:cNvPr>
          <p:cNvSpPr txBox="1"/>
          <p:nvPr/>
        </p:nvSpPr>
        <p:spPr>
          <a:xfrm>
            <a:off x="5738528" y="6187192"/>
            <a:ext cx="3480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縮めた割合は？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E35AF1B-86DF-26E9-33EC-F2BAC3A0DA09}"/>
              </a:ext>
            </a:extLst>
          </p:cNvPr>
          <p:cNvSpPr/>
          <p:nvPr/>
        </p:nvSpPr>
        <p:spPr>
          <a:xfrm>
            <a:off x="7893698" y="5384700"/>
            <a:ext cx="793102" cy="179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2D31DE5-BC1E-504B-771E-CC310A74173E}"/>
              </a:ext>
            </a:extLst>
          </p:cNvPr>
          <p:cNvCxnSpPr>
            <a:cxnSpLocks/>
          </p:cNvCxnSpPr>
          <p:nvPr/>
        </p:nvCxnSpPr>
        <p:spPr>
          <a:xfrm>
            <a:off x="581262" y="5390757"/>
            <a:ext cx="71258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75008C5-4176-7732-3DCD-06F051C813A2}"/>
              </a:ext>
            </a:extLst>
          </p:cNvPr>
          <p:cNvSpPr/>
          <p:nvPr/>
        </p:nvSpPr>
        <p:spPr>
          <a:xfrm>
            <a:off x="7231225" y="5563762"/>
            <a:ext cx="2313992" cy="4640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BD32BCA-EBD3-65CD-A7BF-3B26FAA78735}"/>
              </a:ext>
            </a:extLst>
          </p:cNvPr>
          <p:cNvCxnSpPr/>
          <p:nvPr/>
        </p:nvCxnSpPr>
        <p:spPr>
          <a:xfrm flipV="1">
            <a:off x="6753551" y="2149480"/>
            <a:ext cx="0" cy="324410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C56FB86-8421-92CD-85DD-8CF64943189E}"/>
              </a:ext>
            </a:extLst>
          </p:cNvPr>
          <p:cNvSpPr/>
          <p:nvPr/>
        </p:nvSpPr>
        <p:spPr>
          <a:xfrm>
            <a:off x="6359868" y="3165794"/>
            <a:ext cx="740714" cy="6463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F1F4CB6-AAAE-1643-1B9D-9CB1BC65FFBA}"/>
              </a:ext>
            </a:extLst>
          </p:cNvPr>
          <p:cNvSpPr txBox="1"/>
          <p:nvPr/>
        </p:nvSpPr>
        <p:spPr>
          <a:xfrm>
            <a:off x="6151683" y="3183036"/>
            <a:ext cx="126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10</a:t>
            </a:r>
            <a:r>
              <a:rPr kumimoji="1" lang="ja-JP" altLang="en-US" sz="3600" b="1" dirty="0"/>
              <a:t>㎝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C5FDDF2-B6CC-26F4-5919-3B679A914064}"/>
              </a:ext>
            </a:extLst>
          </p:cNvPr>
          <p:cNvSpPr txBox="1"/>
          <p:nvPr/>
        </p:nvSpPr>
        <p:spPr>
          <a:xfrm>
            <a:off x="7732509" y="2451992"/>
            <a:ext cx="34865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東大寺大仏殿の</a:t>
            </a:r>
            <a:endParaRPr lang="en-US" altLang="ja-JP" sz="3200" b="1" i="0" dirty="0">
              <a:solidFill>
                <a:srgbClr val="111111"/>
              </a:solidFill>
              <a:effectLst/>
              <a:latin typeface="Roboto" panose="02000000000000000000" pitchFamily="2" charset="0"/>
            </a:endParaRPr>
          </a:p>
          <a:p>
            <a:r>
              <a:rPr lang="ja-JP" altLang="en-US" sz="32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各部分の</a:t>
            </a:r>
            <a:r>
              <a:rPr lang="ja-JP" altLang="en-US" sz="3200" b="1" dirty="0">
                <a:solidFill>
                  <a:srgbClr val="111111"/>
                </a:solidFill>
                <a:latin typeface="Roboto" panose="02000000000000000000" pitchFamily="2" charset="0"/>
              </a:rPr>
              <a:t>名前を</a:t>
            </a:r>
            <a:endParaRPr lang="en-US" altLang="ja-JP" sz="3200" b="1" dirty="0">
              <a:solidFill>
                <a:srgbClr val="111111"/>
              </a:solidFill>
              <a:latin typeface="Roboto" panose="02000000000000000000" pitchFamily="2" charset="0"/>
            </a:endParaRPr>
          </a:p>
          <a:p>
            <a:r>
              <a:rPr lang="ja-JP" altLang="en-US" sz="3200" b="1" dirty="0">
                <a:solidFill>
                  <a:srgbClr val="111111"/>
                </a:solidFill>
                <a:latin typeface="Roboto" panose="02000000000000000000" pitchFamily="2" charset="0"/>
              </a:rPr>
              <a:t>かいた図面の</a:t>
            </a:r>
            <a:endParaRPr lang="en-US" altLang="ja-JP" sz="3200" b="1" dirty="0">
              <a:solidFill>
                <a:srgbClr val="111111"/>
              </a:solidFill>
              <a:latin typeface="Roboto" panose="02000000000000000000" pitchFamily="2" charset="0"/>
            </a:endParaRPr>
          </a:p>
          <a:p>
            <a:r>
              <a:rPr lang="ja-JP" altLang="en-US" sz="3200" b="1" dirty="0">
                <a:solidFill>
                  <a:srgbClr val="111111"/>
                </a:solidFill>
                <a:latin typeface="Roboto" panose="02000000000000000000" pitchFamily="2" charset="0"/>
              </a:rPr>
              <a:t>高さ</a:t>
            </a:r>
            <a:r>
              <a:rPr lang="en-US" altLang="ja-JP" sz="3200" b="1" dirty="0">
                <a:solidFill>
                  <a:srgbClr val="111111"/>
                </a:solidFill>
                <a:latin typeface="Roboto" panose="02000000000000000000" pitchFamily="2" charset="0"/>
              </a:rPr>
              <a:t>10</a:t>
            </a:r>
            <a:r>
              <a:rPr lang="ja-JP" altLang="en-US" sz="3200" b="1" dirty="0">
                <a:solidFill>
                  <a:srgbClr val="111111"/>
                </a:solidFill>
                <a:latin typeface="Roboto" panose="02000000000000000000" pitchFamily="2" charset="0"/>
              </a:rPr>
              <a:t>㎝</a:t>
            </a:r>
            <a:endParaRPr lang="ja-JP" altLang="en-US" sz="3200" b="1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7299A1C-468C-94DD-2AD0-C36D38EB7F8F}"/>
              </a:ext>
            </a:extLst>
          </p:cNvPr>
          <p:cNvSpPr txBox="1"/>
          <p:nvPr/>
        </p:nvSpPr>
        <p:spPr>
          <a:xfrm>
            <a:off x="1704440" y="132564"/>
            <a:ext cx="8068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i="0" dirty="0">
                <a:effectLst/>
                <a:latin typeface="Roboto" panose="02000000000000000000" pitchFamily="2" charset="0"/>
              </a:rPr>
              <a:t>実際の長さを縮めた割合のこと</a:t>
            </a:r>
            <a:endParaRPr lang="ja-JP" altLang="en-US" sz="36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8FF4AB-4A2B-BDAC-2E8A-C16FD9AED3F8}"/>
              </a:ext>
            </a:extLst>
          </p:cNvPr>
          <p:cNvSpPr txBox="1"/>
          <p:nvPr/>
        </p:nvSpPr>
        <p:spPr>
          <a:xfrm>
            <a:off x="3455996" y="5553318"/>
            <a:ext cx="37752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約</a:t>
            </a:r>
            <a:r>
              <a:rPr lang="en-US" altLang="ja-JP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ｍ＝</a:t>
            </a:r>
            <a:r>
              <a:rPr lang="en-US" altLang="ja-JP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5000</a:t>
            </a:r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㎝</a:t>
            </a:r>
            <a:endParaRPr lang="ja-JP" altLang="en-US" sz="36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1C7705-F0F8-D216-4AEF-1BC5610D0A5C}"/>
              </a:ext>
            </a:extLst>
          </p:cNvPr>
          <p:cNvSpPr txBox="1"/>
          <p:nvPr/>
        </p:nvSpPr>
        <p:spPr>
          <a:xfrm>
            <a:off x="8164739" y="5563762"/>
            <a:ext cx="126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10</a:t>
            </a:r>
            <a:r>
              <a:rPr kumimoji="1" lang="ja-JP" altLang="en-US" sz="3600" b="1" dirty="0"/>
              <a:t>㎝</a:t>
            </a:r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69EE72B3-B961-BFA4-89EE-44F2880AF81B}"/>
              </a:ext>
            </a:extLst>
          </p:cNvPr>
          <p:cNvSpPr/>
          <p:nvPr/>
        </p:nvSpPr>
        <p:spPr>
          <a:xfrm>
            <a:off x="7073258" y="56482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58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4" grpId="0"/>
      <p:bldP spid="9" grpId="0"/>
      <p:bldP spid="11" grpId="0"/>
      <p:bldP spid="27" grpId="0"/>
      <p:bldP spid="33" grpId="0"/>
      <p:bldP spid="3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D21F6-A4D2-5746-D270-46D3C5811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10FCCDA-0DFF-61E7-CCA3-84A2CAF02F65}"/>
              </a:ext>
            </a:extLst>
          </p:cNvPr>
          <p:cNvSpPr txBox="1"/>
          <p:nvPr/>
        </p:nvSpPr>
        <p:spPr>
          <a:xfrm>
            <a:off x="270610" y="205322"/>
            <a:ext cx="1648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縮尺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582600E-F57A-3C9D-3A81-9B24B4871356}"/>
              </a:ext>
            </a:extLst>
          </p:cNvPr>
          <p:cNvSpPr txBox="1"/>
          <p:nvPr/>
        </p:nvSpPr>
        <p:spPr>
          <a:xfrm>
            <a:off x="2285732" y="786689"/>
            <a:ext cx="7620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縮尺の表し方は ３つ あります。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D76F04E-F69A-6E47-EFC0-98220A7A9E05}"/>
              </a:ext>
            </a:extLst>
          </p:cNvPr>
          <p:cNvSpPr txBox="1"/>
          <p:nvPr/>
        </p:nvSpPr>
        <p:spPr>
          <a:xfrm>
            <a:off x="1704440" y="132564"/>
            <a:ext cx="8068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i="0" dirty="0">
                <a:effectLst/>
                <a:latin typeface="Roboto" panose="02000000000000000000" pitchFamily="2" charset="0"/>
              </a:rPr>
              <a:t>実際の長さを縮めた割合のこと</a:t>
            </a:r>
            <a:endParaRPr lang="ja-JP" altLang="en-US" sz="36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8C93807-E679-2FAD-EC71-1A062C88406B}"/>
              </a:ext>
            </a:extLst>
          </p:cNvPr>
          <p:cNvSpPr txBox="1"/>
          <p:nvPr/>
        </p:nvSpPr>
        <p:spPr>
          <a:xfrm>
            <a:off x="4296879" y="4537204"/>
            <a:ext cx="2591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r>
              <a:rPr lang="ja-JP" altLang="en-US" sz="4400" b="1" dirty="0"/>
              <a:t>：</a:t>
            </a:r>
            <a:r>
              <a:rPr kumimoji="1" lang="en-US" altLang="ja-JP" sz="4400" b="1" dirty="0"/>
              <a:t>1000</a:t>
            </a:r>
            <a:endParaRPr kumimoji="1" lang="ja-JP" altLang="en-US" sz="4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F8222EF-4E10-97BE-54B2-5574D1A9D6F6}"/>
              </a:ext>
            </a:extLst>
          </p:cNvPr>
          <p:cNvSpPr txBox="1"/>
          <p:nvPr/>
        </p:nvSpPr>
        <p:spPr>
          <a:xfrm>
            <a:off x="1816145" y="4728089"/>
            <a:ext cx="15531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1000</a:t>
            </a:r>
            <a:endParaRPr kumimoji="1" lang="ja-JP" altLang="en-US" sz="4400" b="1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B920EBEA-AA63-BCA6-3EF9-949EABC0673E}"/>
              </a:ext>
            </a:extLst>
          </p:cNvPr>
          <p:cNvCxnSpPr>
            <a:cxnSpLocks/>
          </p:cNvCxnSpPr>
          <p:nvPr/>
        </p:nvCxnSpPr>
        <p:spPr>
          <a:xfrm>
            <a:off x="1787570" y="4785239"/>
            <a:ext cx="14619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64239C3-DAD9-AC6D-0F2A-98CE31C46F01}"/>
              </a:ext>
            </a:extLst>
          </p:cNvPr>
          <p:cNvSpPr txBox="1"/>
          <p:nvPr/>
        </p:nvSpPr>
        <p:spPr>
          <a:xfrm>
            <a:off x="2314147" y="4175639"/>
            <a:ext cx="595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</a:t>
            </a:r>
            <a:endParaRPr kumimoji="1" lang="ja-JP" altLang="en-US" sz="4400" b="1" dirty="0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A42A0466-1783-810F-179D-494F88677019}"/>
              </a:ext>
            </a:extLst>
          </p:cNvPr>
          <p:cNvCxnSpPr>
            <a:cxnSpLocks/>
          </p:cNvCxnSpPr>
          <p:nvPr/>
        </p:nvCxnSpPr>
        <p:spPr>
          <a:xfrm>
            <a:off x="8412950" y="5020701"/>
            <a:ext cx="2103034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98F0F80-293B-4801-FCF9-783064E97112}"/>
              </a:ext>
            </a:extLst>
          </p:cNvPr>
          <p:cNvCxnSpPr>
            <a:cxnSpLocks/>
          </p:cNvCxnSpPr>
          <p:nvPr/>
        </p:nvCxnSpPr>
        <p:spPr>
          <a:xfrm flipV="1">
            <a:off x="8412950" y="4687814"/>
            <a:ext cx="0" cy="33288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3A68AF62-04B2-C354-6E7B-9DA0C74D1544}"/>
              </a:ext>
            </a:extLst>
          </p:cNvPr>
          <p:cNvCxnSpPr>
            <a:cxnSpLocks/>
          </p:cNvCxnSpPr>
          <p:nvPr/>
        </p:nvCxnSpPr>
        <p:spPr>
          <a:xfrm flipV="1">
            <a:off x="9454315" y="4687814"/>
            <a:ext cx="0" cy="33288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93C75CE5-C73F-9098-05AC-0DFA4109AB68}"/>
              </a:ext>
            </a:extLst>
          </p:cNvPr>
          <p:cNvCxnSpPr>
            <a:cxnSpLocks/>
          </p:cNvCxnSpPr>
          <p:nvPr/>
        </p:nvCxnSpPr>
        <p:spPr>
          <a:xfrm flipV="1">
            <a:off x="10495679" y="4687814"/>
            <a:ext cx="0" cy="33288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883CA24-6147-5E8B-CAB6-55474E3DE983}"/>
              </a:ext>
            </a:extLst>
          </p:cNvPr>
          <p:cNvSpPr txBox="1"/>
          <p:nvPr/>
        </p:nvSpPr>
        <p:spPr>
          <a:xfrm>
            <a:off x="10089851" y="4214040"/>
            <a:ext cx="126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2</a:t>
            </a:r>
            <a:r>
              <a:rPr kumimoji="1" lang="en-US" altLang="ja-JP" sz="3600" dirty="0"/>
              <a:t>0</a:t>
            </a:r>
            <a:r>
              <a:rPr kumimoji="1" lang="ja-JP" altLang="en-US" sz="3600" dirty="0"/>
              <a:t>ｍ</a:t>
            </a:r>
            <a:endParaRPr kumimoji="1" lang="ja-JP" altLang="en-US" sz="2000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D6EE3B7-F2BC-F295-C83C-1DF5D56E8F38}"/>
              </a:ext>
            </a:extLst>
          </p:cNvPr>
          <p:cNvSpPr txBox="1"/>
          <p:nvPr/>
        </p:nvSpPr>
        <p:spPr>
          <a:xfrm>
            <a:off x="8233795" y="4175639"/>
            <a:ext cx="447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0</a:t>
            </a:r>
            <a:endParaRPr kumimoji="1" lang="ja-JP" altLang="en-US" sz="2000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F1BD104B-E7CF-F8F2-7DF5-F5A107B160D7}"/>
              </a:ext>
            </a:extLst>
          </p:cNvPr>
          <p:cNvSpPr txBox="1"/>
          <p:nvPr/>
        </p:nvSpPr>
        <p:spPr>
          <a:xfrm>
            <a:off x="9112559" y="4214039"/>
            <a:ext cx="937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10</a:t>
            </a:r>
            <a:endParaRPr kumimoji="1" lang="ja-JP" altLang="en-US" sz="2000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86B96D7-FA5F-391C-9543-9C01066BE642}"/>
              </a:ext>
            </a:extLst>
          </p:cNvPr>
          <p:cNvSpPr txBox="1"/>
          <p:nvPr/>
        </p:nvSpPr>
        <p:spPr>
          <a:xfrm>
            <a:off x="7961059" y="5076310"/>
            <a:ext cx="3890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1㎝</a:t>
            </a:r>
            <a:r>
              <a:rPr kumimoji="1" lang="ja-JP" altLang="en-US" sz="3600" b="1" dirty="0"/>
              <a:t>が</a:t>
            </a:r>
            <a:r>
              <a:rPr kumimoji="1" lang="en-US" altLang="ja-JP" sz="3600" b="1" dirty="0"/>
              <a:t>10</a:t>
            </a:r>
            <a:r>
              <a:rPr kumimoji="1" lang="ja-JP" altLang="en-US" sz="3600" b="1" dirty="0"/>
              <a:t>ｍを表す</a:t>
            </a:r>
            <a:endParaRPr kumimoji="1" lang="ja-JP" altLang="en-US" sz="2000" b="1" dirty="0"/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92B8909A-0363-7E41-E7D5-589BDB70D6EE}"/>
              </a:ext>
            </a:extLst>
          </p:cNvPr>
          <p:cNvSpPr txBox="1"/>
          <p:nvPr/>
        </p:nvSpPr>
        <p:spPr>
          <a:xfrm>
            <a:off x="850509" y="3979928"/>
            <a:ext cx="781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㋐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B493AD9-3A37-9601-BAC4-B770297BBBB3}"/>
              </a:ext>
            </a:extLst>
          </p:cNvPr>
          <p:cNvSpPr txBox="1"/>
          <p:nvPr/>
        </p:nvSpPr>
        <p:spPr>
          <a:xfrm>
            <a:off x="3767473" y="3979928"/>
            <a:ext cx="781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/>
              <a:t>㋑</a:t>
            </a:r>
            <a:endParaRPr kumimoji="1" lang="ja-JP" altLang="en-US" sz="4000" b="1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F34D04C-ACAA-890E-D45E-1FA715A9A686}"/>
              </a:ext>
            </a:extLst>
          </p:cNvPr>
          <p:cNvSpPr txBox="1"/>
          <p:nvPr/>
        </p:nvSpPr>
        <p:spPr>
          <a:xfrm>
            <a:off x="7333399" y="3979928"/>
            <a:ext cx="781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㋒</a:t>
            </a: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2C71A627-C131-150C-1C71-D58792B8EE70}"/>
              </a:ext>
            </a:extLst>
          </p:cNvPr>
          <p:cNvSpPr txBox="1"/>
          <p:nvPr/>
        </p:nvSpPr>
        <p:spPr>
          <a:xfrm>
            <a:off x="532206" y="2773459"/>
            <a:ext cx="3283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①分数で表す</a:t>
            </a: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BDD6521-61CE-F884-E553-FF8BE83CAD07}"/>
              </a:ext>
            </a:extLst>
          </p:cNvPr>
          <p:cNvSpPr txBox="1"/>
          <p:nvPr/>
        </p:nvSpPr>
        <p:spPr>
          <a:xfrm>
            <a:off x="532206" y="1644733"/>
            <a:ext cx="10412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/>
              <a:t>10</a:t>
            </a:r>
            <a:r>
              <a:rPr kumimoji="1" lang="ja-JP" altLang="en-US" sz="4400" b="1" dirty="0"/>
              <a:t>ｍ（</a:t>
            </a:r>
            <a:r>
              <a:rPr kumimoji="1" lang="en-US" altLang="ja-JP" sz="4400" b="1" dirty="0"/>
              <a:t>1000</a:t>
            </a:r>
            <a:r>
              <a:rPr kumimoji="1" lang="ja-JP" altLang="en-US" sz="4400" b="1" dirty="0"/>
              <a:t>㎝）を</a:t>
            </a:r>
            <a:r>
              <a:rPr kumimoji="1" lang="en-US" altLang="ja-JP" sz="4400" b="1" dirty="0"/>
              <a:t>1㎝</a:t>
            </a:r>
            <a:r>
              <a:rPr lang="ja-JP" altLang="en-US" sz="4400" b="1" dirty="0"/>
              <a:t>にしたときの縮尺</a:t>
            </a:r>
            <a:endParaRPr kumimoji="1" lang="ja-JP" altLang="en-US" sz="28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CCB1480-C2DE-A90B-3E1F-5CF57A47E2FB}"/>
              </a:ext>
            </a:extLst>
          </p:cNvPr>
          <p:cNvSpPr txBox="1"/>
          <p:nvPr/>
        </p:nvSpPr>
        <p:spPr>
          <a:xfrm>
            <a:off x="4280076" y="2755344"/>
            <a:ext cx="2916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②比で表す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E15C280-93AC-3382-FA24-0ECD15467946}"/>
              </a:ext>
            </a:extLst>
          </p:cNvPr>
          <p:cNvSpPr txBox="1"/>
          <p:nvPr/>
        </p:nvSpPr>
        <p:spPr>
          <a:xfrm>
            <a:off x="7424910" y="2656489"/>
            <a:ext cx="46954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③線の図</a:t>
            </a:r>
            <a:r>
              <a:rPr kumimoji="1" lang="en-US" altLang="ja-JP" sz="4000" b="1" dirty="0"/>
              <a:t>(</a:t>
            </a:r>
            <a:r>
              <a:rPr kumimoji="1" lang="ja-JP" altLang="en-US" sz="4000" b="1" dirty="0"/>
              <a:t>実寸表示</a:t>
            </a:r>
            <a:r>
              <a:rPr kumimoji="1" lang="en-US" altLang="ja-JP" sz="4000" b="1" dirty="0"/>
              <a:t>)</a:t>
            </a:r>
            <a:r>
              <a:rPr kumimoji="1" lang="ja-JP" altLang="en-US" sz="4000" b="1" dirty="0"/>
              <a:t>で表す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3BF2492-D370-1027-6517-E9A0EA257E95}"/>
              </a:ext>
            </a:extLst>
          </p:cNvPr>
          <p:cNvSpPr txBox="1"/>
          <p:nvPr/>
        </p:nvSpPr>
        <p:spPr>
          <a:xfrm>
            <a:off x="2712936" y="6041462"/>
            <a:ext cx="698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地図では㋑と㋒がよく使われます。</a:t>
            </a:r>
          </a:p>
        </p:txBody>
      </p:sp>
    </p:spTree>
    <p:extLst>
      <p:ext uri="{BB962C8B-B14F-4D97-AF65-F5344CB8AC3E}">
        <p14:creationId xmlns:p14="http://schemas.microsoft.com/office/powerpoint/2010/main" val="421641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33" grpId="0"/>
      <p:bldP spid="7" grpId="0"/>
      <p:bldP spid="8" grpId="0"/>
      <p:bldP spid="18" grpId="0"/>
      <p:bldP spid="44" grpId="0"/>
      <p:bldP spid="45" grpId="0"/>
      <p:bldP spid="46" grpId="0"/>
      <p:bldP spid="47" grpId="0"/>
      <p:bldP spid="51" grpId="0"/>
      <p:bldP spid="52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C1F4A7-2D29-4801-B7AA-7A30644DEAF3}"/>
              </a:ext>
            </a:extLst>
          </p:cNvPr>
          <p:cNvSpPr txBox="1"/>
          <p:nvPr/>
        </p:nvSpPr>
        <p:spPr>
          <a:xfrm>
            <a:off x="1817064" y="569935"/>
            <a:ext cx="58832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i="0" dirty="0">
                <a:effectLst/>
                <a:latin typeface="Roboto" panose="02000000000000000000" pitchFamily="2" charset="0"/>
              </a:rPr>
              <a:t>比と分数で表してみよう</a:t>
            </a:r>
            <a:endParaRPr lang="ja-JP" altLang="en-US" sz="3600" b="1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467D523-66E1-4F1B-910C-FD2D2EA00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9" y="3164865"/>
            <a:ext cx="5150550" cy="36000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FDFC8C0-4C1F-4B3D-A261-1D09E682DA60}"/>
              </a:ext>
            </a:extLst>
          </p:cNvPr>
          <p:cNvSpPr txBox="1"/>
          <p:nvPr/>
        </p:nvSpPr>
        <p:spPr>
          <a:xfrm>
            <a:off x="260419" y="1274655"/>
            <a:ext cx="43783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東大寺大仏殿の高さ</a:t>
            </a:r>
            <a:endParaRPr lang="en-US" altLang="ja-JP" sz="3600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altLang="ja-JP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49.1</a:t>
            </a:r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ｍ⇒</a:t>
            </a:r>
            <a:endParaRPr lang="ja-JP" altLang="en-US" sz="36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30A900A-2096-4F64-AABC-1121F4619068}"/>
              </a:ext>
            </a:extLst>
          </p:cNvPr>
          <p:cNvSpPr txBox="1"/>
          <p:nvPr/>
        </p:nvSpPr>
        <p:spPr>
          <a:xfrm>
            <a:off x="202425" y="0"/>
            <a:ext cx="245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縮図の利用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AA6CDA-6821-4D5A-81BE-3FBBB2BE3DFC}"/>
              </a:ext>
            </a:extLst>
          </p:cNvPr>
          <p:cNvSpPr txBox="1"/>
          <p:nvPr/>
        </p:nvSpPr>
        <p:spPr>
          <a:xfrm>
            <a:off x="6143163" y="1908786"/>
            <a:ext cx="126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10</a:t>
            </a:r>
            <a:r>
              <a:rPr kumimoji="1" lang="ja-JP" altLang="en-US" sz="3600" b="1" dirty="0"/>
              <a:t>㎝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AF443C-A377-4B40-A31D-8A19D15CED04}"/>
              </a:ext>
            </a:extLst>
          </p:cNvPr>
          <p:cNvSpPr txBox="1"/>
          <p:nvPr/>
        </p:nvSpPr>
        <p:spPr>
          <a:xfrm>
            <a:off x="7840242" y="1897592"/>
            <a:ext cx="1648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50m</a:t>
            </a:r>
            <a:endParaRPr kumimoji="1" lang="ja-JP" altLang="en-US" sz="36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9F84C49-DE3E-4542-BBBE-2EEC022CAC31}"/>
              </a:ext>
            </a:extLst>
          </p:cNvPr>
          <p:cNvSpPr txBox="1"/>
          <p:nvPr/>
        </p:nvSpPr>
        <p:spPr>
          <a:xfrm>
            <a:off x="6188840" y="3094631"/>
            <a:ext cx="122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10</a:t>
            </a:r>
            <a:r>
              <a:rPr kumimoji="1" lang="ja-JP" altLang="en-US" sz="3600" b="1" dirty="0"/>
              <a:t>㎝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73E6151-05AE-4C3F-92AF-4BB430A2391D}"/>
              </a:ext>
            </a:extLst>
          </p:cNvPr>
          <p:cNvSpPr txBox="1"/>
          <p:nvPr/>
        </p:nvSpPr>
        <p:spPr>
          <a:xfrm>
            <a:off x="7805565" y="3125322"/>
            <a:ext cx="1767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5000</a:t>
            </a:r>
            <a:r>
              <a:rPr kumimoji="1" lang="ja-JP" altLang="en-US" sz="3600" b="1" dirty="0"/>
              <a:t>㎝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8C80F64-E08B-482D-B34B-C00A830593BB}"/>
              </a:ext>
            </a:extLst>
          </p:cNvPr>
          <p:cNvSpPr txBox="1"/>
          <p:nvPr/>
        </p:nvSpPr>
        <p:spPr>
          <a:xfrm>
            <a:off x="6218634" y="2588709"/>
            <a:ext cx="3577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単位をそろえる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FB05C5C-DC30-4656-98CF-04F7E53852A1}"/>
              </a:ext>
            </a:extLst>
          </p:cNvPr>
          <p:cNvSpPr txBox="1"/>
          <p:nvPr/>
        </p:nvSpPr>
        <p:spPr>
          <a:xfrm>
            <a:off x="317647" y="522944"/>
            <a:ext cx="1648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縮尺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B4367A0-0826-484F-A67A-EB43AD77493E}"/>
              </a:ext>
            </a:extLst>
          </p:cNvPr>
          <p:cNvSpPr txBox="1"/>
          <p:nvPr/>
        </p:nvSpPr>
        <p:spPr>
          <a:xfrm>
            <a:off x="137170" y="2731929"/>
            <a:ext cx="2588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図面の高さ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B151A57-526F-47BF-8FEB-C8631741C121}"/>
              </a:ext>
            </a:extLst>
          </p:cNvPr>
          <p:cNvSpPr txBox="1"/>
          <p:nvPr/>
        </p:nvSpPr>
        <p:spPr>
          <a:xfrm>
            <a:off x="2880591" y="2762555"/>
            <a:ext cx="271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実物の高さ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5BFE814-7EC9-4353-91D8-3F57EF9AEA4B}"/>
              </a:ext>
            </a:extLst>
          </p:cNvPr>
          <p:cNvSpPr txBox="1"/>
          <p:nvPr/>
        </p:nvSpPr>
        <p:spPr>
          <a:xfrm>
            <a:off x="7195559" y="1908786"/>
            <a:ext cx="589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：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356DCB7-5CFB-4F23-A976-ED1DDEF077C1}"/>
              </a:ext>
            </a:extLst>
          </p:cNvPr>
          <p:cNvSpPr txBox="1"/>
          <p:nvPr/>
        </p:nvSpPr>
        <p:spPr>
          <a:xfrm>
            <a:off x="2314594" y="2712775"/>
            <a:ext cx="589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：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C80E777-2E27-41DD-95A0-5F01D978C01B}"/>
              </a:ext>
            </a:extLst>
          </p:cNvPr>
          <p:cNvSpPr txBox="1"/>
          <p:nvPr/>
        </p:nvSpPr>
        <p:spPr>
          <a:xfrm>
            <a:off x="7224386" y="3094545"/>
            <a:ext cx="589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：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BECC747-2A2E-445E-85A3-1713FC9911DA}"/>
              </a:ext>
            </a:extLst>
          </p:cNvPr>
          <p:cNvSpPr txBox="1"/>
          <p:nvPr/>
        </p:nvSpPr>
        <p:spPr>
          <a:xfrm>
            <a:off x="9383027" y="1930921"/>
            <a:ext cx="2720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/>
              <a:t>1m</a:t>
            </a:r>
            <a:r>
              <a:rPr kumimoji="1" lang="ja-JP" altLang="en-US" sz="3600" b="1" dirty="0"/>
              <a:t>＝</a:t>
            </a:r>
            <a:r>
              <a:rPr kumimoji="1" lang="en-US" altLang="ja-JP" sz="3600" b="1" dirty="0"/>
              <a:t>100</a:t>
            </a:r>
            <a:r>
              <a:rPr kumimoji="1" lang="ja-JP" altLang="en-US" sz="3600" b="1" dirty="0"/>
              <a:t>㎝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E29044B-5ED8-460B-899E-723FD0ECB3A2}"/>
              </a:ext>
            </a:extLst>
          </p:cNvPr>
          <p:cNvSpPr txBox="1"/>
          <p:nvPr/>
        </p:nvSpPr>
        <p:spPr>
          <a:xfrm>
            <a:off x="6902449" y="3759626"/>
            <a:ext cx="3796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/>
              <a:t>比を簡単にする</a:t>
            </a:r>
            <a:endParaRPr kumimoji="1" lang="en-US" altLang="ja-JP" sz="36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7BC460F-D5FE-4DF0-89E4-1537B40C39DE}"/>
              </a:ext>
            </a:extLst>
          </p:cNvPr>
          <p:cNvSpPr txBox="1"/>
          <p:nvPr/>
        </p:nvSpPr>
        <p:spPr>
          <a:xfrm>
            <a:off x="7480298" y="4221344"/>
            <a:ext cx="513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</a:t>
            </a:r>
            <a:endParaRPr kumimoji="1" lang="ja-JP" altLang="en-US" sz="3600" b="1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AF755E3-ABBB-492B-94DF-6FA49FBAB8F8}"/>
              </a:ext>
            </a:extLst>
          </p:cNvPr>
          <p:cNvSpPr txBox="1"/>
          <p:nvPr/>
        </p:nvSpPr>
        <p:spPr>
          <a:xfrm>
            <a:off x="8387424" y="4239332"/>
            <a:ext cx="1041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500</a:t>
            </a:r>
            <a:endParaRPr kumimoji="1" lang="ja-JP" altLang="en-US" sz="3600" b="1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D436302-E2E7-4DBD-B74B-BE0B8DA19CE9}"/>
              </a:ext>
            </a:extLst>
          </p:cNvPr>
          <p:cNvSpPr txBox="1"/>
          <p:nvPr/>
        </p:nvSpPr>
        <p:spPr>
          <a:xfrm>
            <a:off x="7838101" y="4214455"/>
            <a:ext cx="5893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/>
              <a:t>：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932EB53-702D-440A-8A78-35E732FFB2E1}"/>
              </a:ext>
            </a:extLst>
          </p:cNvPr>
          <p:cNvSpPr txBox="1"/>
          <p:nvPr/>
        </p:nvSpPr>
        <p:spPr>
          <a:xfrm>
            <a:off x="8859972" y="4913068"/>
            <a:ext cx="3332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分数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3600" b="1" dirty="0">
                <a:solidFill>
                  <a:srgbClr val="FF0000"/>
                </a:solidFill>
              </a:rPr>
              <a:t>比の値</a:t>
            </a:r>
            <a:r>
              <a:rPr kumimoji="1" lang="en-US" altLang="ja-JP" sz="3600" b="1" dirty="0">
                <a:solidFill>
                  <a:srgbClr val="FF0000"/>
                </a:solidFill>
              </a:rPr>
              <a:t>)</a:t>
            </a:r>
            <a:r>
              <a:rPr kumimoji="1" lang="ja-JP" altLang="en-US" sz="3600" b="1" dirty="0"/>
              <a:t>で</a:t>
            </a:r>
            <a:endParaRPr kumimoji="1" lang="en-US" altLang="ja-JP" sz="3600" b="1" dirty="0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BD111553-CCA1-4FCD-B674-65D03CBF85ED}"/>
              </a:ext>
            </a:extLst>
          </p:cNvPr>
          <p:cNvGrpSpPr/>
          <p:nvPr/>
        </p:nvGrpSpPr>
        <p:grpSpPr>
          <a:xfrm>
            <a:off x="9624212" y="5427358"/>
            <a:ext cx="1041333" cy="1127523"/>
            <a:chOff x="10551932" y="4463283"/>
            <a:chExt cx="1041333" cy="1127523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08DF29CA-39CE-4E96-80E6-0796495DC884}"/>
                </a:ext>
              </a:extLst>
            </p:cNvPr>
            <p:cNvSpPr txBox="1"/>
            <p:nvPr/>
          </p:nvSpPr>
          <p:spPr>
            <a:xfrm>
              <a:off x="10551932" y="4944475"/>
              <a:ext cx="1041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b="1" dirty="0">
                  <a:solidFill>
                    <a:srgbClr val="FF0000"/>
                  </a:solidFill>
                </a:rPr>
                <a:t>500</a:t>
              </a:r>
              <a:endParaRPr kumimoji="1" lang="ja-JP" alt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36FB5E46-8CD0-4E29-87C9-8C612886C8DC}"/>
                </a:ext>
              </a:extLst>
            </p:cNvPr>
            <p:cNvSpPr txBox="1"/>
            <p:nvPr/>
          </p:nvSpPr>
          <p:spPr>
            <a:xfrm>
              <a:off x="10799144" y="4463283"/>
              <a:ext cx="451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b="1" dirty="0">
                  <a:solidFill>
                    <a:srgbClr val="FF0000"/>
                  </a:solidFill>
                </a:rPr>
                <a:t>1</a:t>
              </a:r>
              <a:endParaRPr kumimoji="1" lang="ja-JP" altLang="en-US" sz="3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82485118-321A-41B8-9735-8BF8581A0754}"/>
                </a:ext>
              </a:extLst>
            </p:cNvPr>
            <p:cNvCxnSpPr/>
            <p:nvPr/>
          </p:nvCxnSpPr>
          <p:spPr>
            <a:xfrm>
              <a:off x="10551932" y="5014239"/>
              <a:ext cx="88307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B66780F-7548-44E5-872E-776E53F95916}"/>
              </a:ext>
            </a:extLst>
          </p:cNvPr>
          <p:cNvSpPr txBox="1"/>
          <p:nvPr/>
        </p:nvSpPr>
        <p:spPr>
          <a:xfrm>
            <a:off x="6299564" y="5013979"/>
            <a:ext cx="126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</a:rPr>
              <a:t>比</a:t>
            </a:r>
            <a:r>
              <a:rPr kumimoji="1" lang="ja-JP" altLang="en-US" sz="3600" b="1" dirty="0"/>
              <a:t>で</a:t>
            </a:r>
            <a:endParaRPr kumimoji="1" lang="en-US" altLang="ja-JP" sz="3600" b="1" dirty="0"/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07D4F622-F953-4FD9-AB66-23B7CF4C20E2}"/>
              </a:ext>
            </a:extLst>
          </p:cNvPr>
          <p:cNvGrpSpPr/>
          <p:nvPr/>
        </p:nvGrpSpPr>
        <p:grpSpPr>
          <a:xfrm>
            <a:off x="6577918" y="5597333"/>
            <a:ext cx="1948459" cy="707886"/>
            <a:chOff x="7652573" y="5601488"/>
            <a:chExt cx="1948459" cy="707886"/>
          </a:xfrm>
        </p:grpSpPr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D5BC01B9-6AFF-4344-8C2E-10FF34E0313A}"/>
                </a:ext>
              </a:extLst>
            </p:cNvPr>
            <p:cNvSpPr txBox="1"/>
            <p:nvPr/>
          </p:nvSpPr>
          <p:spPr>
            <a:xfrm>
              <a:off x="7652573" y="5608377"/>
              <a:ext cx="5139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b="1" dirty="0">
                  <a:solidFill>
                    <a:srgbClr val="FF0000"/>
                  </a:solidFill>
                </a:rPr>
                <a:t>1</a:t>
              </a:r>
              <a:endParaRPr kumimoji="1" lang="ja-JP" alt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10F8092D-E98C-4850-9334-7E34E8376BF2}"/>
                </a:ext>
              </a:extLst>
            </p:cNvPr>
            <p:cNvSpPr txBox="1"/>
            <p:nvPr/>
          </p:nvSpPr>
          <p:spPr>
            <a:xfrm>
              <a:off x="8559699" y="5626365"/>
              <a:ext cx="10413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3600" b="1" dirty="0">
                  <a:solidFill>
                    <a:srgbClr val="FF0000"/>
                  </a:solidFill>
                </a:rPr>
                <a:t>500</a:t>
              </a:r>
              <a:endParaRPr kumimoji="1" lang="ja-JP" alt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E12A0DDD-18C3-47B6-9481-C1E89FEBBC4A}"/>
                </a:ext>
              </a:extLst>
            </p:cNvPr>
            <p:cNvSpPr txBox="1"/>
            <p:nvPr/>
          </p:nvSpPr>
          <p:spPr>
            <a:xfrm>
              <a:off x="8010376" y="5601488"/>
              <a:ext cx="5893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b="1" dirty="0">
                  <a:solidFill>
                    <a:srgbClr val="FF0000"/>
                  </a:solidFill>
                </a:rPr>
                <a:t>：</a:t>
              </a:r>
            </a:p>
          </p:txBody>
        </p: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5773DBBA-F586-443D-91BC-E2BD81D3268E}"/>
              </a:ext>
            </a:extLst>
          </p:cNvPr>
          <p:cNvSpPr txBox="1"/>
          <p:nvPr/>
        </p:nvSpPr>
        <p:spPr>
          <a:xfrm>
            <a:off x="2748677" y="3942291"/>
            <a:ext cx="1642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約</a:t>
            </a:r>
            <a:r>
              <a:rPr lang="en-US" altLang="ja-JP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ｍ</a:t>
            </a:r>
            <a:endParaRPr lang="ja-JP" altLang="en-US" sz="3600" b="1" dirty="0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35518D6E-9F5D-4F69-A00C-8758786AE074}"/>
              </a:ext>
            </a:extLst>
          </p:cNvPr>
          <p:cNvCxnSpPr>
            <a:cxnSpLocks/>
          </p:cNvCxnSpPr>
          <p:nvPr/>
        </p:nvCxnSpPr>
        <p:spPr>
          <a:xfrm>
            <a:off x="2660521" y="3235040"/>
            <a:ext cx="0" cy="3235815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5CEFB12E-FB7E-411C-AC70-FEB539B5DC7A}"/>
              </a:ext>
            </a:extLst>
          </p:cNvPr>
          <p:cNvSpPr txBox="1"/>
          <p:nvPr/>
        </p:nvSpPr>
        <p:spPr>
          <a:xfrm>
            <a:off x="2184362" y="1817971"/>
            <a:ext cx="1642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約</a:t>
            </a:r>
            <a:r>
              <a:rPr lang="en-US" altLang="ja-JP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50</a:t>
            </a:r>
            <a:r>
              <a:rPr lang="ja-JP" altLang="en-US" sz="36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ｍ</a:t>
            </a:r>
            <a:endParaRPr lang="ja-JP" altLang="en-US" sz="3600" b="1" dirty="0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0DF95124-48A4-42AF-A921-A552FE215D27}"/>
              </a:ext>
            </a:extLst>
          </p:cNvPr>
          <p:cNvSpPr txBox="1"/>
          <p:nvPr/>
        </p:nvSpPr>
        <p:spPr>
          <a:xfrm>
            <a:off x="1452599" y="3916166"/>
            <a:ext cx="126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/>
              <a:t>10</a:t>
            </a:r>
            <a:r>
              <a:rPr kumimoji="1" lang="ja-JP" altLang="en-US" sz="3600" b="1" dirty="0"/>
              <a:t>㎝</a:t>
            </a:r>
          </a:p>
        </p:txBody>
      </p: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0D09519E-BC2F-4122-9230-EF229EAF3D5C}"/>
              </a:ext>
            </a:extLst>
          </p:cNvPr>
          <p:cNvGrpSpPr/>
          <p:nvPr/>
        </p:nvGrpSpPr>
        <p:grpSpPr>
          <a:xfrm>
            <a:off x="5015157" y="1361050"/>
            <a:ext cx="5454065" cy="707886"/>
            <a:chOff x="5015157" y="1361050"/>
            <a:chExt cx="5454065" cy="707886"/>
          </a:xfrm>
        </p:grpSpPr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6696A09B-869B-4BF2-86DB-9DB25AB63987}"/>
                </a:ext>
              </a:extLst>
            </p:cNvPr>
            <p:cNvSpPr txBox="1"/>
            <p:nvPr/>
          </p:nvSpPr>
          <p:spPr>
            <a:xfrm>
              <a:off x="5015157" y="1380204"/>
              <a:ext cx="2588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/>
                <a:t>図面の高さ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B881CB46-1B8A-4A70-A82A-61F407E759D5}"/>
                </a:ext>
              </a:extLst>
            </p:cNvPr>
            <p:cNvSpPr txBox="1"/>
            <p:nvPr/>
          </p:nvSpPr>
          <p:spPr>
            <a:xfrm>
              <a:off x="7758578" y="1382549"/>
              <a:ext cx="2710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/>
                <a:t>実物の高さ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1E80C6EC-A44C-4E31-BED3-73EA9F651F93}"/>
                </a:ext>
              </a:extLst>
            </p:cNvPr>
            <p:cNvSpPr txBox="1"/>
            <p:nvPr/>
          </p:nvSpPr>
          <p:spPr>
            <a:xfrm>
              <a:off x="7192581" y="1361050"/>
              <a:ext cx="5893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000" b="1" dirty="0"/>
                <a:t>：</a:t>
              </a:r>
            </a:p>
          </p:txBody>
        </p: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E0057F13-7910-4D1E-9D8F-E937F3B21AD7}"/>
              </a:ext>
            </a:extLst>
          </p:cNvPr>
          <p:cNvSpPr txBox="1"/>
          <p:nvPr/>
        </p:nvSpPr>
        <p:spPr>
          <a:xfrm>
            <a:off x="5513833" y="4362955"/>
            <a:ext cx="16487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縮尺</a:t>
            </a:r>
          </a:p>
        </p:txBody>
      </p:sp>
    </p:spTree>
    <p:extLst>
      <p:ext uri="{BB962C8B-B14F-4D97-AF65-F5344CB8AC3E}">
        <p14:creationId xmlns:p14="http://schemas.microsoft.com/office/powerpoint/2010/main" val="1907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5" grpId="0"/>
      <p:bldP spid="40" grpId="0"/>
      <p:bldP spid="42" grpId="0"/>
      <p:bldP spid="43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8B38335-E97B-4FDE-BD17-9FADC74D3706}"/>
              </a:ext>
            </a:extLst>
          </p:cNvPr>
          <p:cNvGrpSpPr/>
          <p:nvPr/>
        </p:nvGrpSpPr>
        <p:grpSpPr>
          <a:xfrm>
            <a:off x="5473244" y="2059602"/>
            <a:ext cx="1184731" cy="1644419"/>
            <a:chOff x="5538395" y="3939494"/>
            <a:chExt cx="823492" cy="1644419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6D49B339-DB83-40F5-9609-763828BBA2C0}"/>
                </a:ext>
              </a:extLst>
            </p:cNvPr>
            <p:cNvGrpSpPr/>
            <p:nvPr/>
          </p:nvGrpSpPr>
          <p:grpSpPr>
            <a:xfrm>
              <a:off x="5538395" y="3939494"/>
              <a:ext cx="823490" cy="918193"/>
              <a:chOff x="8077206" y="1766381"/>
              <a:chExt cx="474901" cy="933511"/>
            </a:xfrm>
          </p:grpSpPr>
          <p:cxnSp>
            <p:nvCxnSpPr>
              <p:cNvPr id="5" name="直線コネクタ 4">
                <a:extLst>
                  <a:ext uri="{FF2B5EF4-FFF2-40B4-BE49-F238E27FC236}">
                    <a16:creationId xmlns:a16="http://schemas.microsoft.com/office/drawing/2014/main" id="{34A3A83B-7298-4F07-A5F9-7D7234B11B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7206" y="2557310"/>
                <a:ext cx="4749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7440C64-0B7E-4F7C-9473-59E6B4622520}"/>
                  </a:ext>
                </a:extLst>
              </p:cNvPr>
              <p:cNvSpPr txBox="1"/>
              <p:nvPr/>
            </p:nvSpPr>
            <p:spPr>
              <a:xfrm>
                <a:off x="8209364" y="1766381"/>
                <a:ext cx="228496" cy="93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5400" b="1" dirty="0"/>
                  <a:t>1</a:t>
                </a:r>
                <a:endParaRPr kumimoji="1" lang="ja-JP" altLang="en-US" sz="5400" b="1" dirty="0"/>
              </a:p>
            </p:txBody>
          </p:sp>
        </p:grp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BB4CD454-0193-429B-ACAC-5BC59E7ABBEC}"/>
                </a:ext>
              </a:extLst>
            </p:cNvPr>
            <p:cNvSpPr txBox="1"/>
            <p:nvPr/>
          </p:nvSpPr>
          <p:spPr>
            <a:xfrm>
              <a:off x="5647878" y="4660583"/>
              <a:ext cx="7140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5400" b="1" dirty="0"/>
                <a:t>10</a:t>
              </a: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3CD40A-4C48-4D6D-92F5-7355BAEF7B36}"/>
              </a:ext>
            </a:extLst>
          </p:cNvPr>
          <p:cNvSpPr txBox="1"/>
          <p:nvPr/>
        </p:nvSpPr>
        <p:spPr>
          <a:xfrm>
            <a:off x="955560" y="1443764"/>
            <a:ext cx="2027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/>
              <a:t>縮尺</a:t>
            </a:r>
            <a:endParaRPr kumimoji="1" lang="ja-JP" altLang="en-US" sz="60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6E6816-A1E1-4E3E-B6C3-8ED07E8B3AB3}"/>
              </a:ext>
            </a:extLst>
          </p:cNvPr>
          <p:cNvSpPr txBox="1"/>
          <p:nvPr/>
        </p:nvSpPr>
        <p:spPr>
          <a:xfrm>
            <a:off x="6558509" y="2497092"/>
            <a:ext cx="1926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の図面</a:t>
            </a:r>
            <a:endParaRPr kumimoji="1" lang="ja-JP" altLang="en-US" sz="4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7F73FA-8D69-4D18-9ED1-739A1157793F}"/>
              </a:ext>
            </a:extLst>
          </p:cNvPr>
          <p:cNvSpPr txBox="1"/>
          <p:nvPr/>
        </p:nvSpPr>
        <p:spPr>
          <a:xfrm>
            <a:off x="860087" y="4028179"/>
            <a:ext cx="8472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図面の長さ</a:t>
            </a:r>
            <a:r>
              <a:rPr lang="en-US" altLang="ja-JP" sz="4400" b="1" dirty="0"/>
              <a:t>6</a:t>
            </a:r>
            <a:r>
              <a:rPr lang="ja-JP" altLang="en-US" sz="4400" b="1" dirty="0"/>
              <a:t>㎝　　実際の長さは</a:t>
            </a:r>
            <a:endParaRPr kumimoji="1" lang="ja-JP" altLang="en-US" sz="40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B764925-81D6-45F1-9BBA-61977989365B}"/>
              </a:ext>
            </a:extLst>
          </p:cNvPr>
          <p:cNvSpPr txBox="1"/>
          <p:nvPr/>
        </p:nvSpPr>
        <p:spPr>
          <a:xfrm>
            <a:off x="2226471" y="342984"/>
            <a:ext cx="7272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図面の長さ：実際の長さ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E14F62A-EEDF-4D17-9EF3-9AA8EAFEC715}"/>
              </a:ext>
            </a:extLst>
          </p:cNvPr>
          <p:cNvSpPr txBox="1"/>
          <p:nvPr/>
        </p:nvSpPr>
        <p:spPr>
          <a:xfrm>
            <a:off x="4765818" y="1068116"/>
            <a:ext cx="24426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1</a:t>
            </a:r>
            <a:r>
              <a:rPr kumimoji="1" lang="ja-JP" altLang="en-US" sz="6000" b="1" dirty="0"/>
              <a:t>：</a:t>
            </a:r>
            <a:r>
              <a:rPr kumimoji="1" lang="en-US" altLang="ja-JP" sz="6000" b="1" dirty="0"/>
              <a:t>10</a:t>
            </a:r>
            <a:endParaRPr kumimoji="1" lang="ja-JP" altLang="en-US" sz="6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3C1123-05FE-47E8-833F-BD4F3BA9D0DA}"/>
              </a:ext>
            </a:extLst>
          </p:cNvPr>
          <p:cNvSpPr txBox="1"/>
          <p:nvPr/>
        </p:nvSpPr>
        <p:spPr>
          <a:xfrm>
            <a:off x="5700016" y="4781640"/>
            <a:ext cx="3344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6×10</a:t>
            </a:r>
            <a:r>
              <a:rPr kumimoji="1" lang="ja-JP" altLang="en-US" sz="4800" b="1" dirty="0"/>
              <a:t>＝</a:t>
            </a:r>
            <a:r>
              <a:rPr kumimoji="1" lang="en-US" altLang="ja-JP" sz="4800" b="1" dirty="0"/>
              <a:t>60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BC11E6-993C-4D39-8DA2-09AAD5B3C0A2}"/>
              </a:ext>
            </a:extLst>
          </p:cNvPr>
          <p:cNvSpPr txBox="1"/>
          <p:nvPr/>
        </p:nvSpPr>
        <p:spPr>
          <a:xfrm>
            <a:off x="9063396" y="5616450"/>
            <a:ext cx="1764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60</a:t>
            </a:r>
            <a:r>
              <a:rPr kumimoji="1" lang="ja-JP" altLang="en-US" sz="4800" b="1" dirty="0"/>
              <a:t>㎝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860A99D-8A7A-474A-9C3D-1E9C6D157162}"/>
              </a:ext>
            </a:extLst>
          </p:cNvPr>
          <p:cNvSpPr txBox="1"/>
          <p:nvPr/>
        </p:nvSpPr>
        <p:spPr>
          <a:xfrm>
            <a:off x="3334950" y="1159534"/>
            <a:ext cx="906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比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10CAC59-3C9A-47F6-A5F5-7618D68A8DE7}"/>
              </a:ext>
            </a:extLst>
          </p:cNvPr>
          <p:cNvSpPr txBox="1"/>
          <p:nvPr/>
        </p:nvSpPr>
        <p:spPr>
          <a:xfrm>
            <a:off x="1807902" y="2593074"/>
            <a:ext cx="3700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</a:rPr>
              <a:t>分数</a:t>
            </a:r>
            <a:r>
              <a:rPr lang="en-US" altLang="ja-JP" sz="44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比の値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)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E6DEFC0-5AEE-41A7-8BFB-AE7FC81ADDB7}"/>
              </a:ext>
            </a:extLst>
          </p:cNvPr>
          <p:cNvSpPr txBox="1"/>
          <p:nvPr/>
        </p:nvSpPr>
        <p:spPr>
          <a:xfrm>
            <a:off x="8484781" y="4854804"/>
            <a:ext cx="1926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（</a:t>
            </a:r>
            <a:r>
              <a:rPr lang="ja-JP" altLang="en-US" sz="4400" b="1" dirty="0"/>
              <a:t>㎝）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1629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3" grpId="0"/>
      <p:bldP spid="15" grpId="0"/>
      <p:bldP spid="16" grpId="0"/>
      <p:bldP spid="14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8B38335-E97B-4FDE-BD17-9FADC74D3706}"/>
              </a:ext>
            </a:extLst>
          </p:cNvPr>
          <p:cNvGrpSpPr/>
          <p:nvPr/>
        </p:nvGrpSpPr>
        <p:grpSpPr>
          <a:xfrm>
            <a:off x="4352204" y="2121486"/>
            <a:ext cx="1504936" cy="1644419"/>
            <a:chOff x="5481852" y="3939494"/>
            <a:chExt cx="1046063" cy="1644419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6D49B339-DB83-40F5-9609-763828BBA2C0}"/>
                </a:ext>
              </a:extLst>
            </p:cNvPr>
            <p:cNvGrpSpPr/>
            <p:nvPr/>
          </p:nvGrpSpPr>
          <p:grpSpPr>
            <a:xfrm>
              <a:off x="5538395" y="3939494"/>
              <a:ext cx="823490" cy="918193"/>
              <a:chOff x="8077206" y="1766381"/>
              <a:chExt cx="474901" cy="933511"/>
            </a:xfrm>
          </p:grpSpPr>
          <p:cxnSp>
            <p:nvCxnSpPr>
              <p:cNvPr id="5" name="直線コネクタ 4">
                <a:extLst>
                  <a:ext uri="{FF2B5EF4-FFF2-40B4-BE49-F238E27FC236}">
                    <a16:creationId xmlns:a16="http://schemas.microsoft.com/office/drawing/2014/main" id="{34A3A83B-7298-4F07-A5F9-7D7234B11B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7206" y="2557310"/>
                <a:ext cx="4749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7440C64-0B7E-4F7C-9473-59E6B4622520}"/>
                  </a:ext>
                </a:extLst>
              </p:cNvPr>
              <p:cNvSpPr txBox="1"/>
              <p:nvPr/>
            </p:nvSpPr>
            <p:spPr>
              <a:xfrm>
                <a:off x="8209364" y="1766381"/>
                <a:ext cx="228496" cy="93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5400" b="1" dirty="0"/>
                  <a:t>1</a:t>
                </a:r>
                <a:endParaRPr kumimoji="1" lang="ja-JP" altLang="en-US" sz="5400" b="1" dirty="0"/>
              </a:p>
            </p:txBody>
          </p:sp>
        </p:grp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BB4CD454-0193-429B-ACAC-5BC59E7ABBEC}"/>
                </a:ext>
              </a:extLst>
            </p:cNvPr>
            <p:cNvSpPr txBox="1"/>
            <p:nvPr/>
          </p:nvSpPr>
          <p:spPr>
            <a:xfrm>
              <a:off x="5481852" y="4660583"/>
              <a:ext cx="10460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5400" b="1" dirty="0"/>
                <a:t>100</a:t>
              </a:r>
              <a:endParaRPr kumimoji="1" lang="ja-JP" altLang="en-US" sz="5400" b="1" dirty="0"/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6E6816-A1E1-4E3E-B6C3-8ED07E8B3AB3}"/>
              </a:ext>
            </a:extLst>
          </p:cNvPr>
          <p:cNvSpPr txBox="1"/>
          <p:nvPr/>
        </p:nvSpPr>
        <p:spPr>
          <a:xfrm>
            <a:off x="5662963" y="2534799"/>
            <a:ext cx="1926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の図面</a:t>
            </a:r>
            <a:endParaRPr kumimoji="1" lang="ja-JP" altLang="en-US" sz="4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7F73FA-8D69-4D18-9ED1-739A1157793F}"/>
              </a:ext>
            </a:extLst>
          </p:cNvPr>
          <p:cNvSpPr txBox="1"/>
          <p:nvPr/>
        </p:nvSpPr>
        <p:spPr>
          <a:xfrm>
            <a:off x="476373" y="3765905"/>
            <a:ext cx="9355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図面の長さ</a:t>
            </a:r>
            <a:r>
              <a:rPr lang="en-US" altLang="ja-JP" sz="4800" b="1" dirty="0"/>
              <a:t>7</a:t>
            </a:r>
            <a:r>
              <a:rPr lang="ja-JP" altLang="en-US" sz="4800" b="1" dirty="0"/>
              <a:t>㎝　　実際の長さは</a:t>
            </a:r>
            <a:endParaRPr kumimoji="1" lang="ja-JP" altLang="en-US" sz="44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B764925-81D6-45F1-9BBA-61977989365B}"/>
              </a:ext>
            </a:extLst>
          </p:cNvPr>
          <p:cNvSpPr txBox="1"/>
          <p:nvPr/>
        </p:nvSpPr>
        <p:spPr>
          <a:xfrm>
            <a:off x="1330925" y="380691"/>
            <a:ext cx="7272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図面の長さ：実際の長さ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E14F62A-EEDF-4D17-9EF3-9AA8EAFEC715}"/>
              </a:ext>
            </a:extLst>
          </p:cNvPr>
          <p:cNvSpPr txBox="1"/>
          <p:nvPr/>
        </p:nvSpPr>
        <p:spPr>
          <a:xfrm>
            <a:off x="3870272" y="1105823"/>
            <a:ext cx="331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1</a:t>
            </a:r>
            <a:r>
              <a:rPr kumimoji="1" lang="ja-JP" altLang="en-US" sz="6000" b="1" dirty="0"/>
              <a:t>：</a:t>
            </a:r>
            <a:r>
              <a:rPr kumimoji="1" lang="en-US" altLang="ja-JP" sz="6000" b="1" dirty="0"/>
              <a:t>100</a:t>
            </a:r>
            <a:endParaRPr kumimoji="1" lang="ja-JP" altLang="en-US" sz="6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3C1123-05FE-47E8-833F-BD4F3BA9D0DA}"/>
              </a:ext>
            </a:extLst>
          </p:cNvPr>
          <p:cNvSpPr txBox="1"/>
          <p:nvPr/>
        </p:nvSpPr>
        <p:spPr>
          <a:xfrm>
            <a:off x="5227554" y="4688708"/>
            <a:ext cx="4114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7</a:t>
            </a:r>
            <a:r>
              <a:rPr kumimoji="1" lang="en-US" altLang="ja-JP" sz="4800" b="1" dirty="0"/>
              <a:t>×100</a:t>
            </a:r>
            <a:r>
              <a:rPr kumimoji="1" lang="ja-JP" altLang="en-US" sz="4800" b="1" dirty="0"/>
              <a:t>＝</a:t>
            </a:r>
            <a:r>
              <a:rPr lang="en-US" altLang="ja-JP" sz="4800" b="1" dirty="0"/>
              <a:t>7</a:t>
            </a:r>
            <a:r>
              <a:rPr kumimoji="1" lang="en-US" altLang="ja-JP" sz="4800" b="1" dirty="0"/>
              <a:t>00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BC11E6-993C-4D39-8DA2-09AAD5B3C0A2}"/>
              </a:ext>
            </a:extLst>
          </p:cNvPr>
          <p:cNvSpPr txBox="1"/>
          <p:nvPr/>
        </p:nvSpPr>
        <p:spPr>
          <a:xfrm>
            <a:off x="9638433" y="5582802"/>
            <a:ext cx="1164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/>
              <a:t>7m</a:t>
            </a:r>
            <a:endParaRPr kumimoji="1" lang="ja-JP" altLang="en-US" sz="4800" b="1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8C444AD-9EBD-4A97-BB62-FE64AFC3C16D}"/>
              </a:ext>
            </a:extLst>
          </p:cNvPr>
          <p:cNvSpPr txBox="1"/>
          <p:nvPr/>
        </p:nvSpPr>
        <p:spPr>
          <a:xfrm>
            <a:off x="8603497" y="4813361"/>
            <a:ext cx="1926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（</a:t>
            </a:r>
            <a:r>
              <a:rPr lang="ja-JP" altLang="en-US" sz="4400" b="1" dirty="0"/>
              <a:t>㎝）</a:t>
            </a:r>
            <a:endParaRPr kumimoji="1" lang="ja-JP" altLang="en-US" sz="40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25F26EC-FC7C-49CE-8A72-10B47ECE8BA3}"/>
              </a:ext>
            </a:extLst>
          </p:cNvPr>
          <p:cNvSpPr txBox="1"/>
          <p:nvPr/>
        </p:nvSpPr>
        <p:spPr>
          <a:xfrm>
            <a:off x="476373" y="1719541"/>
            <a:ext cx="2027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/>
              <a:t>縮尺</a:t>
            </a:r>
            <a:endParaRPr kumimoji="1" lang="ja-JP" altLang="en-US" sz="60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CCBA034-70AA-476B-94C4-1B04441A21AE}"/>
              </a:ext>
            </a:extLst>
          </p:cNvPr>
          <p:cNvSpPr txBox="1"/>
          <p:nvPr/>
        </p:nvSpPr>
        <p:spPr>
          <a:xfrm>
            <a:off x="2598588" y="1273107"/>
            <a:ext cx="906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比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D5C3104-B3CE-438E-89D0-A5AA143143E2}"/>
              </a:ext>
            </a:extLst>
          </p:cNvPr>
          <p:cNvSpPr txBox="1"/>
          <p:nvPr/>
        </p:nvSpPr>
        <p:spPr>
          <a:xfrm>
            <a:off x="764654" y="2635919"/>
            <a:ext cx="3667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分数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比の値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)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2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  <p:bldP spid="16" grpId="0"/>
      <p:bldP spid="14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8B38335-E97B-4FDE-BD17-9FADC74D3706}"/>
              </a:ext>
            </a:extLst>
          </p:cNvPr>
          <p:cNvGrpSpPr/>
          <p:nvPr/>
        </p:nvGrpSpPr>
        <p:grpSpPr>
          <a:xfrm>
            <a:off x="4433554" y="2121486"/>
            <a:ext cx="2125508" cy="2475415"/>
            <a:chOff x="5538395" y="3939494"/>
            <a:chExt cx="823492" cy="2475415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6D49B339-DB83-40F5-9609-763828BBA2C0}"/>
                </a:ext>
              </a:extLst>
            </p:cNvPr>
            <p:cNvGrpSpPr/>
            <p:nvPr/>
          </p:nvGrpSpPr>
          <p:grpSpPr>
            <a:xfrm>
              <a:off x="5538395" y="3939494"/>
              <a:ext cx="823490" cy="918193"/>
              <a:chOff x="8077206" y="1766381"/>
              <a:chExt cx="474901" cy="933511"/>
            </a:xfrm>
          </p:grpSpPr>
          <p:cxnSp>
            <p:nvCxnSpPr>
              <p:cNvPr id="5" name="直線コネクタ 4">
                <a:extLst>
                  <a:ext uri="{FF2B5EF4-FFF2-40B4-BE49-F238E27FC236}">
                    <a16:creationId xmlns:a16="http://schemas.microsoft.com/office/drawing/2014/main" id="{34A3A83B-7298-4F07-A5F9-7D7234B11B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7206" y="2557310"/>
                <a:ext cx="474901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C7440C64-0B7E-4F7C-9473-59E6B4622520}"/>
                  </a:ext>
                </a:extLst>
              </p:cNvPr>
              <p:cNvSpPr txBox="1"/>
              <p:nvPr/>
            </p:nvSpPr>
            <p:spPr>
              <a:xfrm>
                <a:off x="8287343" y="1766381"/>
                <a:ext cx="135042" cy="933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5400" b="1" dirty="0"/>
                  <a:t>1</a:t>
                </a:r>
                <a:endParaRPr kumimoji="1" lang="ja-JP" altLang="en-US" sz="5400" b="1" dirty="0"/>
              </a:p>
            </p:txBody>
          </p:sp>
        </p:grp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BB4CD454-0193-429B-ACAC-5BC59E7ABBEC}"/>
                </a:ext>
              </a:extLst>
            </p:cNvPr>
            <p:cNvSpPr txBox="1"/>
            <p:nvPr/>
          </p:nvSpPr>
          <p:spPr>
            <a:xfrm>
              <a:off x="5647878" y="4660583"/>
              <a:ext cx="71400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5400" b="1" dirty="0"/>
                <a:t>1000</a:t>
              </a:r>
              <a:endParaRPr kumimoji="1" lang="ja-JP" altLang="en-US" sz="5400" b="1" dirty="0"/>
            </a:p>
          </p:txBody>
        </p:sp>
      </p:grp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6E6816-A1E1-4E3E-B6C3-8ED07E8B3AB3}"/>
              </a:ext>
            </a:extLst>
          </p:cNvPr>
          <p:cNvSpPr txBox="1"/>
          <p:nvPr/>
        </p:nvSpPr>
        <p:spPr>
          <a:xfrm>
            <a:off x="6750699" y="2457854"/>
            <a:ext cx="1926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の地図</a:t>
            </a:r>
            <a:endParaRPr kumimoji="1" lang="ja-JP" altLang="en-US" sz="4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7F73FA-8D69-4D18-9ED1-739A1157793F}"/>
              </a:ext>
            </a:extLst>
          </p:cNvPr>
          <p:cNvSpPr txBox="1"/>
          <p:nvPr/>
        </p:nvSpPr>
        <p:spPr>
          <a:xfrm>
            <a:off x="483028" y="3808280"/>
            <a:ext cx="9622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地図の長さ</a:t>
            </a:r>
            <a:r>
              <a:rPr lang="en-US" altLang="ja-JP" sz="4800" b="1" dirty="0"/>
              <a:t>8</a:t>
            </a:r>
            <a:r>
              <a:rPr lang="ja-JP" altLang="en-US" sz="4800" b="1" dirty="0"/>
              <a:t>㎝　　実際の長さは</a:t>
            </a:r>
            <a:endParaRPr kumimoji="1" lang="ja-JP" altLang="en-US" sz="4800" b="1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B764925-81D6-45F1-9BBA-61977989365B}"/>
              </a:ext>
            </a:extLst>
          </p:cNvPr>
          <p:cNvSpPr txBox="1"/>
          <p:nvPr/>
        </p:nvSpPr>
        <p:spPr>
          <a:xfrm>
            <a:off x="1330925" y="380691"/>
            <a:ext cx="7272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/>
              <a:t>地図の長さ：実際の長さ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E14F62A-EEDF-4D17-9EF3-9AA8EAFEC715}"/>
              </a:ext>
            </a:extLst>
          </p:cNvPr>
          <p:cNvSpPr txBox="1"/>
          <p:nvPr/>
        </p:nvSpPr>
        <p:spPr>
          <a:xfrm>
            <a:off x="3870272" y="1105823"/>
            <a:ext cx="36119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/>
              <a:t>1</a:t>
            </a:r>
            <a:r>
              <a:rPr kumimoji="1" lang="ja-JP" altLang="en-US" sz="6000" b="1" dirty="0"/>
              <a:t>：</a:t>
            </a:r>
            <a:r>
              <a:rPr kumimoji="1" lang="en-US" altLang="ja-JP" sz="6000" b="1" dirty="0"/>
              <a:t>1000</a:t>
            </a:r>
            <a:endParaRPr kumimoji="1" lang="ja-JP" altLang="en-US" sz="6000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3C1123-05FE-47E8-833F-BD4F3BA9D0DA}"/>
              </a:ext>
            </a:extLst>
          </p:cNvPr>
          <p:cNvSpPr txBox="1"/>
          <p:nvPr/>
        </p:nvSpPr>
        <p:spPr>
          <a:xfrm>
            <a:off x="5486466" y="4580787"/>
            <a:ext cx="4652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8×1000</a:t>
            </a:r>
            <a:r>
              <a:rPr kumimoji="1" lang="ja-JP" altLang="en-US" sz="4800" b="1" dirty="0"/>
              <a:t>＝</a:t>
            </a:r>
            <a:r>
              <a:rPr kumimoji="1" lang="en-US" altLang="ja-JP" sz="4800" b="1" dirty="0"/>
              <a:t>8000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7BC11E6-993C-4D39-8DA2-09AAD5B3C0A2}"/>
              </a:ext>
            </a:extLst>
          </p:cNvPr>
          <p:cNvSpPr txBox="1"/>
          <p:nvPr/>
        </p:nvSpPr>
        <p:spPr>
          <a:xfrm>
            <a:off x="9293469" y="5773923"/>
            <a:ext cx="1764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/>
              <a:t>80m</a:t>
            </a:r>
            <a:endParaRPr kumimoji="1"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0DC2F53-D6F2-4D7B-841C-A84BC7709A21}"/>
              </a:ext>
            </a:extLst>
          </p:cNvPr>
          <p:cNvSpPr txBox="1"/>
          <p:nvPr/>
        </p:nvSpPr>
        <p:spPr>
          <a:xfrm>
            <a:off x="9539927" y="4726473"/>
            <a:ext cx="1926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/>
              <a:t>（</a:t>
            </a:r>
            <a:r>
              <a:rPr lang="ja-JP" altLang="en-US" sz="4400" b="1" dirty="0"/>
              <a:t>㎝）</a:t>
            </a:r>
            <a:endParaRPr kumimoji="1" lang="ja-JP" altLang="en-US" sz="4000" b="1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66BC5BF-F1FF-44E3-9799-2CBF84E7ED6D}"/>
              </a:ext>
            </a:extLst>
          </p:cNvPr>
          <p:cNvSpPr txBox="1"/>
          <p:nvPr/>
        </p:nvSpPr>
        <p:spPr>
          <a:xfrm>
            <a:off x="453443" y="1695506"/>
            <a:ext cx="20274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b="1" dirty="0"/>
              <a:t>縮尺</a:t>
            </a:r>
            <a:endParaRPr kumimoji="1" lang="ja-JP" altLang="en-US" sz="6000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3A0987C-C3C3-440F-80DC-4355FB815B7E}"/>
              </a:ext>
            </a:extLst>
          </p:cNvPr>
          <p:cNvSpPr txBox="1"/>
          <p:nvPr/>
        </p:nvSpPr>
        <p:spPr>
          <a:xfrm>
            <a:off x="2575658" y="1249072"/>
            <a:ext cx="906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比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841E04A-1BB2-0575-7930-DBC5F47BB394}"/>
              </a:ext>
            </a:extLst>
          </p:cNvPr>
          <p:cNvSpPr txBox="1"/>
          <p:nvPr/>
        </p:nvSpPr>
        <p:spPr>
          <a:xfrm>
            <a:off x="937277" y="2654538"/>
            <a:ext cx="3667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rgbClr val="FF0000"/>
                </a:solidFill>
              </a:rPr>
              <a:t>分数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(</a:t>
            </a:r>
            <a:r>
              <a:rPr kumimoji="1" lang="ja-JP" altLang="en-US" sz="4400" b="1" dirty="0">
                <a:solidFill>
                  <a:srgbClr val="FF0000"/>
                </a:solidFill>
              </a:rPr>
              <a:t>比の値</a:t>
            </a:r>
            <a:r>
              <a:rPr kumimoji="1" lang="en-US" altLang="ja-JP" sz="4400" b="1" dirty="0">
                <a:solidFill>
                  <a:srgbClr val="FF0000"/>
                </a:solidFill>
              </a:rPr>
              <a:t>)</a:t>
            </a:r>
            <a:endParaRPr kumimoji="1" lang="ja-JP" alt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  <p:bldP spid="16" grpId="0"/>
      <p:bldP spid="14" grpId="0"/>
      <p:bldP spid="17" grpId="0"/>
      <p:bldP spid="18" grpId="0"/>
      <p:bldP spid="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5880</TotalTime>
  <Words>1209</Words>
  <Application>Microsoft Office PowerPoint</Application>
  <PresentationFormat>ワイド画面</PresentationFormat>
  <Paragraphs>432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7" baseType="lpstr">
      <vt:lpstr>ＭＳ Ｐゴシック</vt:lpstr>
      <vt:lpstr>游ゴシック</vt:lpstr>
      <vt:lpstr>游ゴシック Light</vt:lpstr>
      <vt:lpstr>Arial</vt:lpstr>
      <vt:lpstr>Roboto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 S</dc:creator>
  <cp:lastModifiedBy>S T</cp:lastModifiedBy>
  <cp:revision>125</cp:revision>
  <cp:lastPrinted>2021-10-03T11:08:53Z</cp:lastPrinted>
  <dcterms:created xsi:type="dcterms:W3CDTF">2021-09-07T06:42:31Z</dcterms:created>
  <dcterms:modified xsi:type="dcterms:W3CDTF">2025-02-14T01:48:10Z</dcterms:modified>
</cp:coreProperties>
</file>