
<file path=[Content_Types].xml><?xml version="1.0" encoding="utf-8"?>
<Types xmlns="http://schemas.openxmlformats.org/package/2006/content-types">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316" r:id="rId24"/>
    <p:sldId id="277" r:id="rId25"/>
    <p:sldId id="278" r:id="rId26"/>
    <p:sldId id="279" r:id="rId27"/>
    <p:sldId id="280" r:id="rId28"/>
    <p:sldId id="313"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315"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7" r:id="rId6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378"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02C1477-C0CE-4426-BF54-E4487F137B24}" type="datetimeFigureOut">
              <a:rPr kumimoji="1" lang="ja-JP" altLang="en-US" smtClean="0"/>
              <a:t>2015/9/22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5E18E8-5C05-4931-A456-873BFC808881}" type="slidenum">
              <a:rPr kumimoji="1" lang="ja-JP" altLang="en-US" smtClean="0"/>
              <a:t>‹#›</a:t>
            </a:fld>
            <a:endParaRPr kumimoji="1" lang="ja-JP" altLang="en-US"/>
          </a:p>
        </p:txBody>
      </p:sp>
    </p:spTree>
    <p:extLst>
      <p:ext uri="{BB962C8B-B14F-4D97-AF65-F5344CB8AC3E}">
        <p14:creationId xmlns:p14="http://schemas.microsoft.com/office/powerpoint/2010/main" val="2997171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02C1477-C0CE-4426-BF54-E4487F137B24}" type="datetimeFigureOut">
              <a:rPr kumimoji="1" lang="ja-JP" altLang="en-US" smtClean="0"/>
              <a:t>2015/9/22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5E18E8-5C05-4931-A456-873BFC808881}" type="slidenum">
              <a:rPr kumimoji="1" lang="ja-JP" altLang="en-US" smtClean="0"/>
              <a:t>‹#›</a:t>
            </a:fld>
            <a:endParaRPr kumimoji="1" lang="ja-JP" altLang="en-US"/>
          </a:p>
        </p:txBody>
      </p:sp>
    </p:spTree>
    <p:extLst>
      <p:ext uri="{BB962C8B-B14F-4D97-AF65-F5344CB8AC3E}">
        <p14:creationId xmlns:p14="http://schemas.microsoft.com/office/powerpoint/2010/main" val="583473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02C1477-C0CE-4426-BF54-E4487F137B24}" type="datetimeFigureOut">
              <a:rPr kumimoji="1" lang="ja-JP" altLang="en-US" smtClean="0"/>
              <a:t>2015/9/22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5E18E8-5C05-4931-A456-873BFC808881}" type="slidenum">
              <a:rPr kumimoji="1" lang="ja-JP" altLang="en-US" smtClean="0"/>
              <a:t>‹#›</a:t>
            </a:fld>
            <a:endParaRPr kumimoji="1" lang="ja-JP" altLang="en-US"/>
          </a:p>
        </p:txBody>
      </p:sp>
    </p:spTree>
    <p:extLst>
      <p:ext uri="{BB962C8B-B14F-4D97-AF65-F5344CB8AC3E}">
        <p14:creationId xmlns:p14="http://schemas.microsoft.com/office/powerpoint/2010/main" val="232618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02C1477-C0CE-4426-BF54-E4487F137B24}" type="datetimeFigureOut">
              <a:rPr kumimoji="1" lang="ja-JP" altLang="en-US" smtClean="0"/>
              <a:t>2015/9/22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5E18E8-5C05-4931-A456-873BFC808881}" type="slidenum">
              <a:rPr kumimoji="1" lang="ja-JP" altLang="en-US" smtClean="0"/>
              <a:t>‹#›</a:t>
            </a:fld>
            <a:endParaRPr kumimoji="1" lang="ja-JP" altLang="en-US"/>
          </a:p>
        </p:txBody>
      </p:sp>
    </p:spTree>
    <p:extLst>
      <p:ext uri="{BB962C8B-B14F-4D97-AF65-F5344CB8AC3E}">
        <p14:creationId xmlns:p14="http://schemas.microsoft.com/office/powerpoint/2010/main" val="872062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02C1477-C0CE-4426-BF54-E4487F137B24}" type="datetimeFigureOut">
              <a:rPr kumimoji="1" lang="ja-JP" altLang="en-US" smtClean="0"/>
              <a:t>2015/9/22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5E18E8-5C05-4931-A456-873BFC808881}" type="slidenum">
              <a:rPr kumimoji="1" lang="ja-JP" altLang="en-US" smtClean="0"/>
              <a:t>‹#›</a:t>
            </a:fld>
            <a:endParaRPr kumimoji="1" lang="ja-JP" altLang="en-US"/>
          </a:p>
        </p:txBody>
      </p:sp>
    </p:spTree>
    <p:extLst>
      <p:ext uri="{BB962C8B-B14F-4D97-AF65-F5344CB8AC3E}">
        <p14:creationId xmlns:p14="http://schemas.microsoft.com/office/powerpoint/2010/main" val="3387885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02C1477-C0CE-4426-BF54-E4487F137B24}" type="datetimeFigureOut">
              <a:rPr kumimoji="1" lang="ja-JP" altLang="en-US" smtClean="0"/>
              <a:t>2015/9/22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45E18E8-5C05-4931-A456-873BFC808881}" type="slidenum">
              <a:rPr kumimoji="1" lang="ja-JP" altLang="en-US" smtClean="0"/>
              <a:t>‹#›</a:t>
            </a:fld>
            <a:endParaRPr kumimoji="1" lang="ja-JP" altLang="en-US"/>
          </a:p>
        </p:txBody>
      </p:sp>
    </p:spTree>
    <p:extLst>
      <p:ext uri="{BB962C8B-B14F-4D97-AF65-F5344CB8AC3E}">
        <p14:creationId xmlns:p14="http://schemas.microsoft.com/office/powerpoint/2010/main" val="693085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02C1477-C0CE-4426-BF54-E4487F137B24}" type="datetimeFigureOut">
              <a:rPr kumimoji="1" lang="ja-JP" altLang="en-US" smtClean="0"/>
              <a:t>2015/9/22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45E18E8-5C05-4931-A456-873BFC808881}" type="slidenum">
              <a:rPr kumimoji="1" lang="ja-JP" altLang="en-US" smtClean="0"/>
              <a:t>‹#›</a:t>
            </a:fld>
            <a:endParaRPr kumimoji="1" lang="ja-JP" altLang="en-US"/>
          </a:p>
        </p:txBody>
      </p:sp>
    </p:spTree>
    <p:extLst>
      <p:ext uri="{BB962C8B-B14F-4D97-AF65-F5344CB8AC3E}">
        <p14:creationId xmlns:p14="http://schemas.microsoft.com/office/powerpoint/2010/main" val="2576301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02C1477-C0CE-4426-BF54-E4487F137B24}" type="datetimeFigureOut">
              <a:rPr kumimoji="1" lang="ja-JP" altLang="en-US" smtClean="0"/>
              <a:t>2015/9/22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45E18E8-5C05-4931-A456-873BFC808881}" type="slidenum">
              <a:rPr kumimoji="1" lang="ja-JP" altLang="en-US" smtClean="0"/>
              <a:t>‹#›</a:t>
            </a:fld>
            <a:endParaRPr kumimoji="1" lang="ja-JP" altLang="en-US"/>
          </a:p>
        </p:txBody>
      </p:sp>
    </p:spTree>
    <p:extLst>
      <p:ext uri="{BB962C8B-B14F-4D97-AF65-F5344CB8AC3E}">
        <p14:creationId xmlns:p14="http://schemas.microsoft.com/office/powerpoint/2010/main" val="2599917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02C1477-C0CE-4426-BF54-E4487F137B24}" type="datetimeFigureOut">
              <a:rPr kumimoji="1" lang="ja-JP" altLang="en-US" smtClean="0"/>
              <a:t>2015/9/22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45E18E8-5C05-4931-A456-873BFC808881}" type="slidenum">
              <a:rPr kumimoji="1" lang="ja-JP" altLang="en-US" smtClean="0"/>
              <a:t>‹#›</a:t>
            </a:fld>
            <a:endParaRPr kumimoji="1" lang="ja-JP" altLang="en-US"/>
          </a:p>
        </p:txBody>
      </p:sp>
    </p:spTree>
    <p:extLst>
      <p:ext uri="{BB962C8B-B14F-4D97-AF65-F5344CB8AC3E}">
        <p14:creationId xmlns:p14="http://schemas.microsoft.com/office/powerpoint/2010/main" val="4156465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02C1477-C0CE-4426-BF54-E4487F137B24}" type="datetimeFigureOut">
              <a:rPr kumimoji="1" lang="ja-JP" altLang="en-US" smtClean="0"/>
              <a:t>2015/9/22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45E18E8-5C05-4931-A456-873BFC808881}" type="slidenum">
              <a:rPr kumimoji="1" lang="ja-JP" altLang="en-US" smtClean="0"/>
              <a:t>‹#›</a:t>
            </a:fld>
            <a:endParaRPr kumimoji="1" lang="ja-JP" altLang="en-US"/>
          </a:p>
        </p:txBody>
      </p:sp>
    </p:spTree>
    <p:extLst>
      <p:ext uri="{BB962C8B-B14F-4D97-AF65-F5344CB8AC3E}">
        <p14:creationId xmlns:p14="http://schemas.microsoft.com/office/powerpoint/2010/main" val="2699501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02C1477-C0CE-4426-BF54-E4487F137B24}" type="datetimeFigureOut">
              <a:rPr kumimoji="1" lang="ja-JP" altLang="en-US" smtClean="0"/>
              <a:t>2015/9/22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45E18E8-5C05-4931-A456-873BFC808881}" type="slidenum">
              <a:rPr kumimoji="1" lang="ja-JP" altLang="en-US" smtClean="0"/>
              <a:t>‹#›</a:t>
            </a:fld>
            <a:endParaRPr kumimoji="1" lang="ja-JP" altLang="en-US"/>
          </a:p>
        </p:txBody>
      </p:sp>
    </p:spTree>
    <p:extLst>
      <p:ext uri="{BB962C8B-B14F-4D97-AF65-F5344CB8AC3E}">
        <p14:creationId xmlns:p14="http://schemas.microsoft.com/office/powerpoint/2010/main" val="3906128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C1477-C0CE-4426-BF54-E4487F137B24}" type="datetimeFigureOut">
              <a:rPr kumimoji="1" lang="ja-JP" altLang="en-US" smtClean="0"/>
              <a:t>2015/9/22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5E18E8-5C05-4931-A456-873BFC808881}" type="slidenum">
              <a:rPr kumimoji="1" lang="ja-JP" altLang="en-US" smtClean="0"/>
              <a:t>‹#›</a:t>
            </a:fld>
            <a:endParaRPr kumimoji="1" lang="ja-JP" altLang="en-US"/>
          </a:p>
        </p:txBody>
      </p:sp>
    </p:spTree>
    <p:extLst>
      <p:ext uri="{BB962C8B-B14F-4D97-AF65-F5344CB8AC3E}">
        <p14:creationId xmlns:p14="http://schemas.microsoft.com/office/powerpoint/2010/main" val="989085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26087;&#26481;&#28023;&#36947;&#22320;&#22259;%20-%20Google&#12510;&#12483;&#12503;.htm"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ja.wikipedia.org/wiki/%E3%83%95%E3%82%A1%E3%82%A4%E3%83%AB:Kinokun0.jpg" TargetMode="Externa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9.wmf"/><Relationship Id="rId5" Type="http://schemas.openxmlformats.org/officeDocument/2006/relationships/oleObject" Target="../embeddings/oleObject1.bin"/><Relationship Id="rId4" Type="http://schemas.openxmlformats.org/officeDocument/2006/relationships/hyperlink" Target="&#26053;&#34892;&#29992;&#24515;&#38598;.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学校関係\各教科・道徳・総合・特別支援・行事・卒業関係\各教科国算社理音体特別活動道徳など\国　算　社　理\社会\東海道浮世絵\歌川広重　東海道53次\東海道53次地図.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199" y="404664"/>
            <a:ext cx="8330772" cy="3456384"/>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154611" y="5949279"/>
            <a:ext cx="3433440" cy="646331"/>
          </a:xfrm>
          <a:prstGeom prst="rect">
            <a:avLst/>
          </a:prstGeom>
          <a:noFill/>
        </p:spPr>
        <p:txBody>
          <a:bodyPr wrap="none" rtlCol="0">
            <a:spAutoFit/>
          </a:bodyPr>
          <a:lstStyle/>
          <a:p>
            <a:r>
              <a:rPr lang="ja-JP" altLang="en-US" dirty="0" smtClean="0">
                <a:hlinkClick r:id="rId3" action="ppaction://hlinkfile"/>
              </a:rPr>
              <a:t>Ｇｏｏｌｅマップにリンクしています。</a:t>
            </a:r>
            <a:endParaRPr lang="en-US" altLang="ja-JP" dirty="0" smtClean="0">
              <a:hlinkClick r:id="rId3" action="ppaction://hlinkfile"/>
            </a:endParaRPr>
          </a:p>
          <a:p>
            <a:r>
              <a:rPr lang="ja-JP" altLang="en-US" dirty="0" smtClean="0">
                <a:hlinkClick r:id="rId3" action="ppaction://hlinkfile"/>
              </a:rPr>
              <a:t>旧東海道地図 </a:t>
            </a:r>
            <a:r>
              <a:rPr lang="en-US" altLang="ja-JP" dirty="0" smtClean="0">
                <a:hlinkClick r:id="rId3" action="ppaction://hlinkfile"/>
              </a:rPr>
              <a:t>- Google</a:t>
            </a:r>
            <a:r>
              <a:rPr lang="ja-JP" altLang="en-US" dirty="0" smtClean="0">
                <a:hlinkClick r:id="rId3" action="ppaction://hlinkfile"/>
              </a:rPr>
              <a:t>マップ</a:t>
            </a:r>
            <a:r>
              <a:rPr lang="en-US" altLang="ja-JP" dirty="0" smtClean="0">
                <a:hlinkClick r:id="rId3" action="ppaction://hlinkfile"/>
              </a:rPr>
              <a:t>.</a:t>
            </a:r>
            <a:r>
              <a:rPr lang="en-US" altLang="ja-JP" dirty="0" err="1" smtClean="0">
                <a:hlinkClick r:id="rId3" action="ppaction://hlinkfile"/>
              </a:rPr>
              <a:t>htm</a:t>
            </a:r>
            <a:endParaRPr kumimoji="1" lang="ja-JP" altLang="en-US" dirty="0"/>
          </a:p>
        </p:txBody>
      </p:sp>
      <p:sp>
        <p:nvSpPr>
          <p:cNvPr id="3" name="テキスト ボックス 2"/>
          <p:cNvSpPr txBox="1"/>
          <p:nvPr/>
        </p:nvSpPr>
        <p:spPr>
          <a:xfrm>
            <a:off x="467544" y="4005064"/>
            <a:ext cx="5767926" cy="1600438"/>
          </a:xfrm>
          <a:prstGeom prst="rect">
            <a:avLst/>
          </a:prstGeom>
          <a:noFill/>
        </p:spPr>
        <p:txBody>
          <a:bodyPr wrap="none" rtlCol="0">
            <a:spAutoFit/>
          </a:bodyPr>
          <a:lstStyle/>
          <a:p>
            <a:r>
              <a:rPr lang="ja-JP" altLang="ja-JP" sz="1400" b="1" dirty="0"/>
              <a:t>東海道五十三次</a:t>
            </a:r>
            <a:r>
              <a:rPr lang="ja-JP" altLang="ja-JP" sz="1400" dirty="0"/>
              <a:t>（とうかいどうごじゅうさんつぎ）は</a:t>
            </a:r>
            <a:r>
              <a:rPr lang="ja-JP" altLang="ja-JP" sz="1400" dirty="0" smtClean="0"/>
              <a:t>、</a:t>
            </a:r>
            <a:r>
              <a:rPr lang="ja-JP" altLang="en-US" sz="1400" dirty="0" smtClean="0"/>
              <a:t>江戸時代</a:t>
            </a:r>
            <a:r>
              <a:rPr lang="ja-JP" altLang="ja-JP" sz="1400" dirty="0" smtClean="0"/>
              <a:t>に</a:t>
            </a:r>
            <a:r>
              <a:rPr lang="ja-JP" altLang="ja-JP" sz="1400" dirty="0"/>
              <a:t>整備</a:t>
            </a:r>
            <a:r>
              <a:rPr lang="ja-JP" altLang="ja-JP" sz="1400" dirty="0" smtClean="0"/>
              <a:t>された</a:t>
            </a:r>
            <a:endParaRPr lang="en-US" altLang="ja-JP" sz="1400" dirty="0" smtClean="0"/>
          </a:p>
          <a:p>
            <a:r>
              <a:rPr lang="ja-JP" altLang="en-US" sz="1400" dirty="0" smtClean="0"/>
              <a:t>五街道</a:t>
            </a:r>
            <a:r>
              <a:rPr lang="ja-JP" altLang="ja-JP" sz="1400" dirty="0" smtClean="0"/>
              <a:t>の</a:t>
            </a:r>
            <a:r>
              <a:rPr lang="ja-JP" altLang="ja-JP" sz="1400" dirty="0"/>
              <a:t>一つ</a:t>
            </a:r>
            <a:r>
              <a:rPr lang="ja-JP" altLang="ja-JP" sz="1400" dirty="0" smtClean="0"/>
              <a:t>、</a:t>
            </a:r>
            <a:r>
              <a:rPr lang="ja-JP" altLang="en-US" sz="1400" dirty="0"/>
              <a:t>東海道</a:t>
            </a:r>
            <a:r>
              <a:rPr lang="ja-JP" altLang="ja-JP" sz="1400" dirty="0" smtClean="0"/>
              <a:t>に</a:t>
            </a:r>
            <a:r>
              <a:rPr lang="ja-JP" altLang="ja-JP" sz="1400" dirty="0"/>
              <a:t>ある53の</a:t>
            </a:r>
            <a:r>
              <a:rPr lang="ja-JP" altLang="ja-JP" sz="1400" dirty="0" smtClean="0"/>
              <a:t>宿</a:t>
            </a:r>
            <a:r>
              <a:rPr lang="ja-JP" altLang="en-US" sz="1400" dirty="0" smtClean="0"/>
              <a:t>場</a:t>
            </a:r>
            <a:r>
              <a:rPr lang="ja-JP" altLang="ja-JP" sz="1400" dirty="0" smtClean="0"/>
              <a:t>を</a:t>
            </a:r>
            <a:r>
              <a:rPr lang="ja-JP" altLang="ja-JP" sz="1400" dirty="0"/>
              <a:t>指す</a:t>
            </a:r>
            <a:r>
              <a:rPr lang="ja-JP" altLang="ja-JP" sz="1400" dirty="0" smtClean="0"/>
              <a:t>。</a:t>
            </a:r>
            <a:endParaRPr lang="en-US" altLang="ja-JP" sz="1400" dirty="0" smtClean="0"/>
          </a:p>
          <a:p>
            <a:r>
              <a:rPr lang="ja-JP" altLang="ja-JP" sz="1400" dirty="0" smtClean="0"/>
              <a:t>古来</a:t>
            </a:r>
            <a:r>
              <a:rPr lang="ja-JP" altLang="ja-JP" sz="1400" dirty="0"/>
              <a:t>、道中には風光</a:t>
            </a:r>
            <a:r>
              <a:rPr lang="ja-JP" altLang="ja-JP" sz="1400" dirty="0" smtClean="0"/>
              <a:t>明媚</a:t>
            </a:r>
            <a:r>
              <a:rPr lang="ja-JP" altLang="en-US" sz="1400" dirty="0" smtClean="0"/>
              <a:t>（ふうこうめいび）</a:t>
            </a:r>
            <a:r>
              <a:rPr lang="ja-JP" altLang="ja-JP" sz="1400" dirty="0" smtClean="0"/>
              <a:t>な</a:t>
            </a:r>
            <a:r>
              <a:rPr lang="ja-JP" altLang="ja-JP" sz="1400" dirty="0"/>
              <a:t>場所や有名</a:t>
            </a:r>
            <a:r>
              <a:rPr lang="ja-JP" altLang="ja-JP" sz="1400" dirty="0" smtClean="0"/>
              <a:t>な</a:t>
            </a:r>
            <a:endParaRPr lang="en-US" altLang="ja-JP" sz="1400" dirty="0" smtClean="0"/>
          </a:p>
          <a:p>
            <a:r>
              <a:rPr lang="ja-JP" altLang="ja-JP" sz="1400" dirty="0" smtClean="0"/>
              <a:t>名所旧跡</a:t>
            </a:r>
            <a:r>
              <a:rPr lang="ja-JP" altLang="en-US" sz="1400" dirty="0" smtClean="0"/>
              <a:t>（めいしょきゅうせき）</a:t>
            </a:r>
            <a:r>
              <a:rPr lang="ja-JP" altLang="ja-JP" sz="1400" dirty="0" smtClean="0"/>
              <a:t>が</a:t>
            </a:r>
            <a:r>
              <a:rPr lang="ja-JP" altLang="ja-JP" sz="1400" dirty="0"/>
              <a:t>多く</a:t>
            </a:r>
            <a:r>
              <a:rPr lang="ja-JP" altLang="ja-JP" sz="1400" dirty="0" smtClean="0"/>
              <a:t>、</a:t>
            </a:r>
            <a:endParaRPr lang="en-US" altLang="ja-JP" sz="1400" dirty="0" smtClean="0"/>
          </a:p>
          <a:p>
            <a:r>
              <a:rPr lang="ja-JP" altLang="en-US" sz="1400" dirty="0" smtClean="0"/>
              <a:t>浮世絵や和歌、俳句</a:t>
            </a:r>
            <a:r>
              <a:rPr lang="ja-JP" altLang="ja-JP" sz="1400" dirty="0" smtClean="0"/>
              <a:t>の</a:t>
            </a:r>
            <a:r>
              <a:rPr lang="ja-JP" altLang="ja-JP" sz="1400" dirty="0"/>
              <a:t>題材にもしばしば取り上げられた</a:t>
            </a:r>
            <a:r>
              <a:rPr lang="ja-JP" altLang="ja-JP" sz="1400" dirty="0" smtClean="0"/>
              <a:t>。</a:t>
            </a:r>
            <a:endParaRPr lang="en-US" altLang="ja-JP" sz="1400" dirty="0" smtClean="0"/>
          </a:p>
          <a:p>
            <a:r>
              <a:rPr lang="ja-JP" altLang="ja-JP" sz="1400" dirty="0" smtClean="0"/>
              <a:t>なお</a:t>
            </a:r>
            <a:r>
              <a:rPr lang="ja-JP" altLang="ja-JP" sz="1400" dirty="0"/>
              <a:t>五十三次と称す場合は京都までの場合であり</a:t>
            </a:r>
            <a:r>
              <a:rPr lang="ja-JP" altLang="ja-JP" sz="1400" dirty="0" smtClean="0"/>
              <a:t>、</a:t>
            </a:r>
            <a:endParaRPr lang="en-US" altLang="ja-JP" sz="1400" dirty="0" smtClean="0"/>
          </a:p>
          <a:p>
            <a:r>
              <a:rPr lang="ja-JP" altLang="ja-JP" sz="1400" dirty="0" smtClean="0"/>
              <a:t>さらに</a:t>
            </a:r>
            <a:r>
              <a:rPr lang="ja-JP" altLang="ja-JP" sz="1400" dirty="0"/>
              <a:t>大阪までを</a:t>
            </a:r>
            <a:r>
              <a:rPr lang="ja-JP" altLang="ja-JP" sz="1400" dirty="0" smtClean="0"/>
              <a:t>加えて</a:t>
            </a:r>
            <a:r>
              <a:rPr lang="ja-JP" altLang="en-US" sz="1400" dirty="0" smtClean="0"/>
              <a:t>東海道</a:t>
            </a:r>
            <a:r>
              <a:rPr lang="en-US" altLang="ja-JP" sz="1400" dirty="0" smtClean="0"/>
              <a:t>57</a:t>
            </a:r>
            <a:r>
              <a:rPr lang="ja-JP" altLang="en-US" sz="1400" dirty="0" smtClean="0"/>
              <a:t>次</a:t>
            </a:r>
            <a:r>
              <a:rPr lang="ja-JP" altLang="ja-JP" sz="1400" dirty="0" smtClean="0"/>
              <a:t>とする説も</a:t>
            </a:r>
            <a:r>
              <a:rPr lang="ja-JP" altLang="ja-JP" sz="1400" dirty="0"/>
              <a:t>ある。</a:t>
            </a:r>
            <a:endParaRPr kumimoji="1" lang="ja-JP" altLang="en-US" sz="1400" dirty="0"/>
          </a:p>
        </p:txBody>
      </p:sp>
      <p:sp>
        <p:nvSpPr>
          <p:cNvPr id="4" name="テキスト ボックス 3"/>
          <p:cNvSpPr txBox="1"/>
          <p:nvPr/>
        </p:nvSpPr>
        <p:spPr>
          <a:xfrm>
            <a:off x="683568" y="5764613"/>
            <a:ext cx="543739" cy="307777"/>
          </a:xfrm>
          <a:prstGeom prst="rect">
            <a:avLst/>
          </a:prstGeom>
          <a:noFill/>
        </p:spPr>
        <p:txBody>
          <a:bodyPr wrap="none" rtlCol="0">
            <a:spAutoFit/>
          </a:bodyPr>
          <a:lstStyle/>
          <a:p>
            <a:r>
              <a:rPr lang="ja-JP" altLang="ja-JP" sz="1400" dirty="0"/>
              <a:t>宿</a:t>
            </a:r>
            <a:r>
              <a:rPr lang="ja-JP" altLang="en-US" sz="1400" dirty="0"/>
              <a:t>場</a:t>
            </a:r>
            <a:endParaRPr kumimoji="1" lang="ja-JP" altLang="en-US" sz="1400" dirty="0"/>
          </a:p>
        </p:txBody>
      </p:sp>
    </p:spTree>
    <p:extLst>
      <p:ext uri="{BB962C8B-B14F-4D97-AF65-F5344CB8AC3E}">
        <p14:creationId xmlns:p14="http://schemas.microsoft.com/office/powerpoint/2010/main" val="1173787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学校関係\各教科・道徳・総合・特別支援・行事・卒業関係\各教科国算社理音体特別活動道徳など\国　算　社　理\社会\東海道浮世絵\7 　平塚宿（ひらつかしゅく、ひらつかじゅ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5058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999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K:\学校関係\各教科・道徳・総合・特別支援・行事・卒業関係\各教科国算社理音体特別活動道徳など\国　算　社　理\社会\東海道浮世絵\歌川広重　東海道53次\8_Ois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38" y="548680"/>
            <a:ext cx="86677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7445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学校関係\各教科・道徳・総合・特別支援・行事・卒業関係\各教科国算社理音体特別活動道徳など\国　算　社　理\社会\東海道浮世絵\９　小田原宿（おだわらしゅく、おだわらじゅ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92696"/>
            <a:ext cx="8417030" cy="542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2821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学校関係\各教科・道徳・総合・特別支援・行事・卒業関係\各教科国算社理音体特別活動道徳など\国　算　社　理\社会\東海道浮世絵\１０　箱根宿（はこねしゅく、はこねじゅ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852487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8142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K:\学校関係\各教科・道徳・総合・特別支援・行事・卒業関係\各教科国算社理音体特別活動道徳など\国　算　社　理\社会\東海道浮世絵\歌川広重　東海道53次\11_Mishi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86296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080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K:\学校関係\各教科・道徳・総合・特別支援・行事・卒業関係\各教科国算社理音体特別活動道徳など\国　算　社　理\社会\東海道浮世絵\１２　沼津宿（ぬまづしゅく、ぬまづじゅ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57200"/>
            <a:ext cx="88201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2840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K:\学校関係\各教科・道徳・総合・特別支援・行事・卒業関係\各教科国算社理音体特別活動道徳など\国　算　社　理\社会\東海道浮世絵\歌川広重　東海道53次\13_Ha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404664"/>
            <a:ext cx="8552102"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4150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K:\学校関係\各教科・道徳・総合・特別支援・行事・卒業関係\各教科国算社理音体特別活動道徳など\国　算　社　理\社会\東海道浮世絵\１４　吉原宿（よしわらしゅく、よしわらじゅ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84" y="519336"/>
            <a:ext cx="879157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476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学校関係\各教科・道徳・総合・特別支援・行事・卒業関係\各教科国算社理音体特別活動道徳など\国　算　社　理\社会\東海道浮世絵\１５　蒲原宿（かんばらしゅく、かんばらじゅ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696326"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357723" y="6284785"/>
            <a:ext cx="4483920" cy="369332"/>
          </a:xfrm>
          <a:prstGeom prst="rect">
            <a:avLst/>
          </a:prstGeom>
          <a:noFill/>
        </p:spPr>
        <p:txBody>
          <a:bodyPr wrap="none" rtlCol="0">
            <a:spAutoFit/>
          </a:bodyPr>
          <a:lstStyle/>
          <a:p>
            <a:r>
              <a:rPr lang="ja-JP" altLang="en-US" dirty="0"/>
              <a:t>１５　蒲原宿（かんばらしゅく、かんばらじゅく）</a:t>
            </a:r>
            <a:endParaRPr kumimoji="1" lang="ja-JP" altLang="en-US" dirty="0"/>
          </a:p>
        </p:txBody>
      </p:sp>
    </p:spTree>
    <p:extLst>
      <p:ext uri="{BB962C8B-B14F-4D97-AF65-F5344CB8AC3E}">
        <p14:creationId xmlns:p14="http://schemas.microsoft.com/office/powerpoint/2010/main" val="3826232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K:\学校関係\各教科・道徳・総合・特別支援・行事・卒業関係\各教科国算社理音体特別活動道徳など\国　算　社　理\社会\東海道浮世絵\歌川広重　東海道53次\16_Yu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867727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100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49814" y="548680"/>
            <a:ext cx="8581195" cy="4370427"/>
          </a:xfrm>
          <a:prstGeom prst="rect">
            <a:avLst/>
          </a:prstGeom>
          <a:noFill/>
        </p:spPr>
        <p:txBody>
          <a:bodyPr wrap="none" rtlCol="0">
            <a:spAutoFit/>
          </a:bodyPr>
          <a:lstStyle/>
          <a:p>
            <a:r>
              <a:rPr lang="ja-JP" altLang="en-US" sz="1400" dirty="0" smtClean="0"/>
              <a:t>宿場</a:t>
            </a:r>
            <a:r>
              <a:rPr lang="ja-JP" altLang="en-US" sz="1400" dirty="0"/>
              <a:t>は宿</a:t>
            </a:r>
            <a:r>
              <a:rPr lang="en-US" altLang="ja-JP" sz="1400" dirty="0"/>
              <a:t>(</a:t>
            </a:r>
            <a:r>
              <a:rPr lang="ja-JP" altLang="en-US" sz="1400" dirty="0"/>
              <a:t>しゅく</a:t>
            </a:r>
            <a:r>
              <a:rPr lang="en-US" altLang="ja-JP" sz="1400" dirty="0"/>
              <a:t>)</a:t>
            </a:r>
            <a:r>
              <a:rPr lang="ja-JP" altLang="en-US" sz="1400" dirty="0" err="1"/>
              <a:t>、</a:t>
            </a:r>
            <a:r>
              <a:rPr lang="ja-JP" altLang="en-US" sz="1400" dirty="0"/>
              <a:t>宿駅とも呼ばれ、街道</a:t>
            </a:r>
            <a:r>
              <a:rPr lang="ja-JP" altLang="en-US" sz="1400" dirty="0" smtClean="0"/>
              <a:t>の</a:t>
            </a:r>
            <a:r>
              <a:rPr lang="ja-JP" altLang="en-US" sz="1400" dirty="0" err="1" smtClean="0"/>
              <a:t>きょ</a:t>
            </a:r>
            <a:r>
              <a:rPr lang="ja-JP" altLang="en-US" sz="1400" dirty="0" smtClean="0"/>
              <a:t>点</a:t>
            </a:r>
            <a:r>
              <a:rPr lang="ja-JP" altLang="en-US" sz="1400" dirty="0"/>
              <a:t>となったところです</a:t>
            </a:r>
            <a:r>
              <a:rPr lang="ja-JP" altLang="en-US" sz="1400" dirty="0" smtClean="0"/>
              <a:t>。</a:t>
            </a:r>
            <a:endParaRPr lang="en-US" altLang="ja-JP" sz="1400" dirty="0" smtClean="0"/>
          </a:p>
          <a:p>
            <a:r>
              <a:rPr lang="ja-JP" altLang="en-US" sz="1400" dirty="0" smtClean="0"/>
              <a:t>宿</a:t>
            </a:r>
            <a:r>
              <a:rPr lang="ja-JP" altLang="en-US" sz="1400" dirty="0"/>
              <a:t>という名前は、平安時代の末期頃から使われだしましたが、江戸時代に宿駅伝馬制度が定められ</a:t>
            </a:r>
            <a:r>
              <a:rPr lang="ja-JP" altLang="en-US" sz="1400" dirty="0" smtClean="0"/>
              <a:t>、</a:t>
            </a:r>
            <a:endParaRPr lang="en-US" altLang="ja-JP" sz="1400" dirty="0" smtClean="0"/>
          </a:p>
          <a:p>
            <a:r>
              <a:rPr lang="ja-JP" altLang="en-US" sz="1400" dirty="0" smtClean="0"/>
              <a:t>街道</a:t>
            </a:r>
            <a:r>
              <a:rPr lang="ja-JP" altLang="en-US" sz="1400" dirty="0"/>
              <a:t>が整備されるとともに発展した集落です</a:t>
            </a:r>
            <a:r>
              <a:rPr lang="ja-JP" altLang="en-US" sz="1400" dirty="0" smtClean="0"/>
              <a:t>。</a:t>
            </a:r>
            <a:endParaRPr lang="en-US" altLang="ja-JP" sz="1400" dirty="0" smtClean="0"/>
          </a:p>
          <a:p>
            <a:r>
              <a:rPr lang="ja-JP" altLang="en-US" sz="1400" dirty="0"/>
              <a:t/>
            </a:r>
            <a:br>
              <a:rPr lang="ja-JP" altLang="en-US" sz="1400" dirty="0"/>
            </a:br>
            <a:r>
              <a:rPr lang="ja-JP" altLang="en-US" sz="1400" dirty="0"/>
              <a:t>宿場には、文字通り旅人を宿屋に泊めたり、休ませたりするという役割がありましたが</a:t>
            </a:r>
            <a:r>
              <a:rPr lang="ja-JP" altLang="en-US" sz="1400" dirty="0" smtClean="0"/>
              <a:t>、</a:t>
            </a:r>
            <a:endParaRPr lang="en-US" altLang="ja-JP" sz="1400" dirty="0" smtClean="0"/>
          </a:p>
          <a:p>
            <a:r>
              <a:rPr lang="ja-JP" altLang="en-US" sz="1600" dirty="0" smtClean="0"/>
              <a:t>最も</a:t>
            </a:r>
            <a:r>
              <a:rPr lang="ja-JP" altLang="en-US" sz="1600" dirty="0"/>
              <a:t>重要な役割として</a:t>
            </a:r>
            <a:r>
              <a:rPr lang="ja-JP" altLang="en-US" sz="1600" dirty="0" smtClean="0"/>
              <a:t>、となりの</a:t>
            </a:r>
            <a:r>
              <a:rPr lang="ja-JP" altLang="en-US" sz="1600" dirty="0"/>
              <a:t>宿場から運ばれてきた公用の荷物や通信物を</a:t>
            </a:r>
            <a:r>
              <a:rPr lang="ja-JP" altLang="en-US" sz="1600" dirty="0" smtClean="0"/>
              <a:t>、</a:t>
            </a:r>
            <a:endParaRPr lang="en-US" altLang="ja-JP" sz="1600" dirty="0" smtClean="0"/>
          </a:p>
          <a:p>
            <a:r>
              <a:rPr lang="ja-JP" altLang="en-US" sz="1600" dirty="0" smtClean="0"/>
              <a:t>次</a:t>
            </a:r>
            <a:r>
              <a:rPr lang="ja-JP" altLang="en-US" sz="1600" dirty="0"/>
              <a:t>の宿場まで運ぶという業務がありました。そのため宿場は、</a:t>
            </a:r>
            <a:r>
              <a:rPr lang="ja-JP" altLang="en-US" sz="1600" dirty="0" smtClean="0"/>
              <a:t>本陣（ほんじん）、</a:t>
            </a:r>
            <a:endParaRPr lang="en-US" altLang="ja-JP" sz="1600" dirty="0" smtClean="0"/>
          </a:p>
          <a:p>
            <a:r>
              <a:rPr lang="ja-JP" altLang="en-US" sz="1600" dirty="0" smtClean="0"/>
              <a:t>脇本陣（わきほんじん）、旅</a:t>
            </a:r>
            <a:r>
              <a:rPr lang="ja-JP" altLang="en-US" sz="1600" dirty="0"/>
              <a:t>籠などの宿泊施設と</a:t>
            </a:r>
            <a:r>
              <a:rPr lang="ja-JP" altLang="en-US" sz="1600" dirty="0" smtClean="0"/>
              <a:t>、つぎ送り</a:t>
            </a:r>
            <a:r>
              <a:rPr lang="ja-JP" altLang="en-US" sz="1600" dirty="0"/>
              <a:t>業務を行う問屋場</a:t>
            </a:r>
            <a:r>
              <a:rPr lang="ja-JP" altLang="en-US" sz="1600" dirty="0" smtClean="0"/>
              <a:t>が</a:t>
            </a:r>
            <a:endParaRPr lang="en-US" altLang="ja-JP" sz="1600" dirty="0" smtClean="0"/>
          </a:p>
          <a:p>
            <a:r>
              <a:rPr lang="ja-JP" altLang="en-US" sz="1600" dirty="0" smtClean="0"/>
              <a:t>中心</a:t>
            </a:r>
            <a:r>
              <a:rPr lang="ja-JP" altLang="en-US" sz="1600" dirty="0"/>
              <a:t>となっています</a:t>
            </a:r>
            <a:r>
              <a:rPr lang="ja-JP" altLang="en-US" sz="1600" dirty="0" smtClean="0"/>
              <a:t>。</a:t>
            </a:r>
            <a:endParaRPr lang="en-US" altLang="ja-JP" sz="1600" dirty="0" smtClean="0"/>
          </a:p>
          <a:p>
            <a:r>
              <a:rPr lang="ja-JP" altLang="en-US" sz="1400" b="1" dirty="0" smtClean="0"/>
              <a:t>（</a:t>
            </a:r>
            <a:r>
              <a:rPr lang="ja-JP" altLang="ja-JP" sz="1400" b="1" dirty="0" smtClean="0"/>
              <a:t>旅</a:t>
            </a:r>
            <a:r>
              <a:rPr lang="ja-JP" altLang="ja-JP" sz="1400" b="1" dirty="0"/>
              <a:t>籠</a:t>
            </a:r>
            <a:r>
              <a:rPr lang="ja-JP" altLang="ja-JP" sz="1400" dirty="0"/>
              <a:t>（はたご）とは</a:t>
            </a:r>
            <a:r>
              <a:rPr lang="ja-JP" altLang="ja-JP" sz="1400" dirty="0" smtClean="0"/>
              <a:t>、</a:t>
            </a:r>
            <a:r>
              <a:rPr lang="ja-JP" altLang="en-US" sz="1400" dirty="0" smtClean="0"/>
              <a:t>江戸時代</a:t>
            </a:r>
            <a:r>
              <a:rPr lang="ja-JP" altLang="ja-JP" sz="1400" dirty="0" smtClean="0"/>
              <a:t>、</a:t>
            </a:r>
            <a:r>
              <a:rPr lang="ja-JP" altLang="ja-JP" sz="1400" dirty="0"/>
              <a:t>旅人を宿泊させ、食事を提供すること</a:t>
            </a:r>
            <a:r>
              <a:rPr lang="ja-JP" altLang="ja-JP" sz="1400" dirty="0" smtClean="0"/>
              <a:t>を</a:t>
            </a:r>
            <a:r>
              <a:rPr lang="ja-JP" altLang="en-US" sz="1400" dirty="0" smtClean="0"/>
              <a:t>仕事</a:t>
            </a:r>
            <a:endParaRPr lang="en-US" altLang="ja-JP" sz="1400" dirty="0" smtClean="0"/>
          </a:p>
          <a:p>
            <a:r>
              <a:rPr lang="ja-JP" altLang="ja-JP" sz="1400" dirty="0" smtClean="0"/>
              <a:t>と</a:t>
            </a:r>
            <a:r>
              <a:rPr lang="ja-JP" altLang="ja-JP" sz="1400" dirty="0"/>
              <a:t>する家のこと</a:t>
            </a:r>
            <a:r>
              <a:rPr lang="ja-JP" altLang="ja-JP" sz="1400" dirty="0" smtClean="0"/>
              <a:t>で</a:t>
            </a:r>
            <a:r>
              <a:rPr lang="ja-JP" altLang="en-US" sz="1400" dirty="0" smtClean="0"/>
              <a:t>す</a:t>
            </a:r>
            <a:r>
              <a:rPr lang="ja-JP" altLang="ja-JP" sz="1400" dirty="0" smtClean="0"/>
              <a:t>。</a:t>
            </a:r>
            <a:r>
              <a:rPr lang="ja-JP" altLang="en-US" sz="1400" dirty="0" smtClean="0"/>
              <a:t>）</a:t>
            </a:r>
            <a:r>
              <a:rPr lang="ja-JP" altLang="en-US" sz="1400" dirty="0"/>
              <a:t/>
            </a:r>
            <a:br>
              <a:rPr lang="ja-JP" altLang="en-US" sz="1400" dirty="0"/>
            </a:br>
            <a:r>
              <a:rPr lang="ja-JP" altLang="en-US" sz="1400" dirty="0" smtClean="0"/>
              <a:t>はじめは農村</a:t>
            </a:r>
            <a:r>
              <a:rPr lang="ja-JP" altLang="en-US" sz="1400" dirty="0"/>
              <a:t>とさほど変わるものではなかったでしょうが、交通量の増大や商品流通の活発化</a:t>
            </a:r>
            <a:r>
              <a:rPr lang="ja-JP" altLang="en-US" sz="1400" dirty="0" smtClean="0"/>
              <a:t>にともない、</a:t>
            </a:r>
            <a:endParaRPr lang="en-US" altLang="ja-JP" sz="1400" dirty="0" smtClean="0"/>
          </a:p>
          <a:p>
            <a:r>
              <a:rPr lang="ja-JP" altLang="en-US" sz="1400" dirty="0" smtClean="0"/>
              <a:t>人、</a:t>
            </a:r>
            <a:r>
              <a:rPr lang="ja-JP" altLang="en-US" sz="1400" dirty="0"/>
              <a:t>職人など定住するものが増え、接客空間を持つ町屋が現れるなど</a:t>
            </a:r>
            <a:r>
              <a:rPr lang="ja-JP" altLang="en-US" sz="1400" dirty="0" smtClean="0"/>
              <a:t>、都市的な機能をもつよう</a:t>
            </a:r>
            <a:r>
              <a:rPr lang="ja-JP" altLang="en-US" sz="1400" dirty="0"/>
              <a:t>になってきます。</a:t>
            </a:r>
            <a:br>
              <a:rPr lang="ja-JP" altLang="en-US" sz="1400" dirty="0"/>
            </a:br>
            <a:r>
              <a:rPr lang="ja-JP" altLang="en-US" sz="1400" dirty="0"/>
              <a:t>例えば、東海道８番目の宿場である大磯宿を見ると、享和</a:t>
            </a:r>
            <a:r>
              <a:rPr lang="en-US" altLang="ja-JP" sz="1400" dirty="0"/>
              <a:t>3</a:t>
            </a:r>
            <a:r>
              <a:rPr lang="ja-JP" altLang="en-US" sz="1400" dirty="0"/>
              <a:t>年（</a:t>
            </a:r>
            <a:r>
              <a:rPr lang="en-US" altLang="ja-JP" sz="1400" dirty="0"/>
              <a:t>1803</a:t>
            </a:r>
            <a:r>
              <a:rPr lang="ja-JP" altLang="en-US" sz="1400" dirty="0"/>
              <a:t>）には家数６０５軒</a:t>
            </a:r>
            <a:r>
              <a:rPr lang="ja-JP" altLang="en-US" sz="1400" dirty="0" smtClean="0"/>
              <a:t>、</a:t>
            </a:r>
            <a:endParaRPr lang="en-US" altLang="ja-JP" sz="1400" dirty="0" smtClean="0"/>
          </a:p>
          <a:p>
            <a:r>
              <a:rPr lang="ja-JP" altLang="en-US" sz="1400" dirty="0" smtClean="0"/>
              <a:t>その</a:t>
            </a:r>
            <a:r>
              <a:rPr lang="ja-JP" altLang="en-US" sz="1400" dirty="0"/>
              <a:t>うち２６９軒が短冊形の地割りにもとづき、街道の両脇に軒を連ねていました</a:t>
            </a:r>
            <a:r>
              <a:rPr lang="ja-JP" altLang="en-US" sz="1400" dirty="0" smtClean="0"/>
              <a:t>。</a:t>
            </a:r>
            <a:endParaRPr lang="en-US" altLang="ja-JP" sz="1400" dirty="0" smtClean="0"/>
          </a:p>
          <a:p>
            <a:r>
              <a:rPr lang="ja-JP" altLang="en-US" sz="1400" dirty="0" smtClean="0"/>
              <a:t>職業</a:t>
            </a:r>
            <a:r>
              <a:rPr lang="ja-JP" altLang="en-US" sz="1400" dirty="0"/>
              <a:t>別に見ると</a:t>
            </a:r>
            <a:r>
              <a:rPr lang="ja-JP" altLang="en-US" sz="1400" dirty="0" smtClean="0"/>
              <a:t>、本陣</a:t>
            </a:r>
            <a:r>
              <a:rPr lang="ja-JP" altLang="en-US" sz="1400" dirty="0"/>
              <a:t>が３軒、大中小の旅籠が合わせて８５軒もありました</a:t>
            </a:r>
            <a:r>
              <a:rPr lang="ja-JP" altLang="en-US" sz="1400" dirty="0" smtClean="0"/>
              <a:t>。</a:t>
            </a:r>
            <a:endParaRPr lang="en-US" altLang="ja-JP" sz="1400" dirty="0" smtClean="0"/>
          </a:p>
          <a:p>
            <a:r>
              <a:rPr lang="ja-JP" altLang="en-US" sz="1400" dirty="0" smtClean="0"/>
              <a:t>問屋場</a:t>
            </a:r>
            <a:r>
              <a:rPr lang="ja-JP" altLang="en-US" sz="1400" dirty="0"/>
              <a:t>は２カ所で、酒食商いが５５軒</a:t>
            </a:r>
            <a:r>
              <a:rPr lang="ja-JP" altLang="en-US" sz="1400" dirty="0" smtClean="0"/>
              <a:t>、諸商人</a:t>
            </a:r>
            <a:r>
              <a:rPr lang="ja-JP" altLang="en-US" sz="1400" dirty="0"/>
              <a:t>が４２軒、農業人が２２２軒、漁師が１９３軒</a:t>
            </a:r>
            <a:r>
              <a:rPr lang="ja-JP" altLang="en-US" sz="1400" dirty="0" smtClean="0"/>
              <a:t>、</a:t>
            </a:r>
            <a:endParaRPr lang="en-US" altLang="ja-JP" sz="1400" dirty="0" smtClean="0"/>
          </a:p>
          <a:p>
            <a:r>
              <a:rPr lang="ja-JP" altLang="en-US" sz="1400" dirty="0" smtClean="0"/>
              <a:t>医師</a:t>
            </a:r>
            <a:r>
              <a:rPr lang="ja-JP" altLang="en-US" sz="1400" dirty="0"/>
              <a:t>・針医が５軒となっています。</a:t>
            </a:r>
            <a:br>
              <a:rPr lang="ja-JP" altLang="en-US" sz="1400" dirty="0"/>
            </a:br>
            <a:endParaRPr kumimoji="1" lang="ja-JP" altLang="en-US" sz="1400" dirty="0"/>
          </a:p>
        </p:txBody>
      </p:sp>
    </p:spTree>
    <p:extLst>
      <p:ext uri="{BB962C8B-B14F-4D97-AF65-F5344CB8AC3E}">
        <p14:creationId xmlns:p14="http://schemas.microsoft.com/office/powerpoint/2010/main" val="4555694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621705" y="6307759"/>
            <a:ext cx="1978427" cy="369332"/>
          </a:xfrm>
          <a:prstGeom prst="rect">
            <a:avLst/>
          </a:prstGeom>
          <a:noFill/>
        </p:spPr>
        <p:txBody>
          <a:bodyPr wrap="none" rtlCol="0">
            <a:spAutoFit/>
          </a:bodyPr>
          <a:lstStyle/>
          <a:p>
            <a:r>
              <a:rPr lang="ja-JP" altLang="en-US" dirty="0"/>
              <a:t>１７　興津（おきつ）</a:t>
            </a:r>
            <a:endParaRPr kumimoji="1" lang="ja-JP" altLang="en-US" dirty="0"/>
          </a:p>
        </p:txBody>
      </p:sp>
      <p:pic>
        <p:nvPicPr>
          <p:cNvPr id="19459" name="Picture 3" descr="K:\学校関係\各教科・道徳・総合・特別支援・行事・卒業関係\各教科国算社理音体特別活動道徳など\国　算　社　理\社会\東海道浮世絵\歌川広重　東海道53次\17_okit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8579724"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3966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K:\学校関係\各教科・道徳・総合・特別支援・行事・卒業関係\各教科国算社理音体特別活動道徳など\国　算　社　理\社会\東海道浮世絵\１８　江尻宿（えじりしゅく、えじりじゅ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43753"/>
            <a:ext cx="8353426"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555776" y="6338222"/>
            <a:ext cx="4784476" cy="369332"/>
          </a:xfrm>
          <a:prstGeom prst="rect">
            <a:avLst/>
          </a:prstGeom>
          <a:noFill/>
        </p:spPr>
        <p:txBody>
          <a:bodyPr wrap="square" rtlCol="0">
            <a:spAutoFit/>
          </a:bodyPr>
          <a:lstStyle/>
          <a:p>
            <a:r>
              <a:rPr lang="ja-JP" altLang="en-US" dirty="0"/>
              <a:t>１８　江尻宿（えじりしゅく、えじりじゅく）</a:t>
            </a:r>
            <a:endParaRPr kumimoji="1" lang="ja-JP" altLang="en-US" dirty="0"/>
          </a:p>
        </p:txBody>
      </p:sp>
    </p:spTree>
    <p:extLst>
      <p:ext uri="{BB962C8B-B14F-4D97-AF65-F5344CB8AC3E}">
        <p14:creationId xmlns:p14="http://schemas.microsoft.com/office/powerpoint/2010/main" val="24319492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K:\学校関係\各教科・道徳・総合・特別支援・行事・卒業関係\各教科国算社理音体特別活動道徳など\国　算　社　理\社会\東海道浮世絵\１９　府中宿（ふちゅうしゅく、ふちゅうじゅ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066" y="44624"/>
            <a:ext cx="7141262" cy="485800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06799" y="5013176"/>
            <a:ext cx="7957628" cy="954107"/>
          </a:xfrm>
          <a:prstGeom prst="rect">
            <a:avLst/>
          </a:prstGeom>
          <a:noFill/>
        </p:spPr>
        <p:txBody>
          <a:bodyPr wrap="none" rtlCol="0">
            <a:spAutoFit/>
          </a:bodyPr>
          <a:lstStyle/>
          <a:p>
            <a:r>
              <a:rPr lang="ja-JP" altLang="en-US" sz="1400" dirty="0" smtClean="0"/>
              <a:t>広重</a:t>
            </a:r>
            <a:r>
              <a:rPr lang="en-US" altLang="ja-JP" sz="1400" dirty="0" smtClean="0"/>
              <a:t>『</a:t>
            </a:r>
            <a:r>
              <a:rPr lang="ja-JP" altLang="en-US" sz="1400" dirty="0" smtClean="0"/>
              <a:t>東海道五拾三次之内　府中</a:t>
            </a:r>
            <a:r>
              <a:rPr lang="en-US" altLang="ja-JP" sz="1400" dirty="0" smtClean="0"/>
              <a:t>』</a:t>
            </a:r>
            <a:r>
              <a:rPr lang="ja-JP" altLang="en-US" sz="1400" dirty="0" smtClean="0"/>
              <a:t>は、安倍川の渡しを府中宿側から見たものです。 </a:t>
            </a:r>
            <a:endParaRPr lang="en-US" altLang="ja-JP" sz="1400" dirty="0" smtClean="0"/>
          </a:p>
          <a:p>
            <a:r>
              <a:rPr lang="ja-JP" altLang="en-US" sz="1400" dirty="0" smtClean="0"/>
              <a:t>現在でも、同様に安倍川の向こう岸には小高い山があり、浮世絵の構図そのままを見ることができます。</a:t>
            </a:r>
            <a:endParaRPr lang="en-US" altLang="ja-JP" sz="1400" dirty="0" smtClean="0"/>
          </a:p>
          <a:p>
            <a:r>
              <a:rPr lang="ja-JP" altLang="en-US" sz="1400" dirty="0" smtClean="0"/>
              <a:t>安倍川と言えば、やはり名物の安倍川餅です。 岡部から歩いてきて疲れた体には、甘いお菓子は最高</a:t>
            </a:r>
            <a:endParaRPr lang="en-US" altLang="ja-JP" sz="1400" dirty="0" smtClean="0"/>
          </a:p>
          <a:p>
            <a:r>
              <a:rPr lang="ja-JP" altLang="en-US" sz="1400" dirty="0" smtClean="0"/>
              <a:t>のご褒美です。</a:t>
            </a:r>
            <a:endParaRPr kumimoji="1" lang="ja-JP" altLang="en-US" sz="1400" dirty="0"/>
          </a:p>
        </p:txBody>
      </p:sp>
      <p:sp>
        <p:nvSpPr>
          <p:cNvPr id="3" name="テキスト ボックス 2"/>
          <p:cNvSpPr txBox="1"/>
          <p:nvPr/>
        </p:nvSpPr>
        <p:spPr>
          <a:xfrm>
            <a:off x="467544" y="6022030"/>
            <a:ext cx="7407797" cy="307777"/>
          </a:xfrm>
          <a:prstGeom prst="rect">
            <a:avLst/>
          </a:prstGeom>
          <a:noFill/>
        </p:spPr>
        <p:txBody>
          <a:bodyPr wrap="none" rtlCol="0">
            <a:spAutoFit/>
          </a:bodyPr>
          <a:lstStyle/>
          <a:p>
            <a:r>
              <a:rPr lang="ja-JP" altLang="en-US" sz="1400" dirty="0" smtClean="0"/>
              <a:t>府中宿は徳川家康が隠居していた駿府城の城下町として、また商業地として栄えた宿場町です。</a:t>
            </a:r>
            <a:endParaRPr kumimoji="1" lang="ja-JP" altLang="en-US" sz="1400" dirty="0"/>
          </a:p>
        </p:txBody>
      </p:sp>
    </p:spTree>
    <p:extLst>
      <p:ext uri="{BB962C8B-B14F-4D97-AF65-F5344CB8AC3E}">
        <p14:creationId xmlns:p14="http://schemas.microsoft.com/office/powerpoint/2010/main" val="2025785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406799" y="5013176"/>
            <a:ext cx="7840608" cy="523220"/>
          </a:xfrm>
          <a:prstGeom prst="rect">
            <a:avLst/>
          </a:prstGeom>
          <a:noFill/>
        </p:spPr>
        <p:txBody>
          <a:bodyPr wrap="none" rtlCol="0">
            <a:spAutoFit/>
          </a:bodyPr>
          <a:lstStyle/>
          <a:p>
            <a:r>
              <a:rPr lang="ja-JP" altLang="en-US" sz="1400" dirty="0" smtClean="0"/>
              <a:t>安倍川と言えば、やはり名物の安倍川餅です。 岡部から歩いてきて疲れた体には、甘いお菓子は最高</a:t>
            </a:r>
            <a:endParaRPr lang="en-US" altLang="ja-JP" sz="1400" dirty="0" smtClean="0"/>
          </a:p>
          <a:p>
            <a:r>
              <a:rPr lang="ja-JP" altLang="en-US" sz="1400" dirty="0" smtClean="0"/>
              <a:t>のご褒美です。</a:t>
            </a:r>
            <a:endParaRPr kumimoji="1" lang="ja-JP" altLang="en-US" sz="1400" dirty="0"/>
          </a:p>
        </p:txBody>
      </p:sp>
      <p:pic>
        <p:nvPicPr>
          <p:cNvPr id="59394" name="Picture 2" descr="F:\江戸時代~明治維新\東海道53次パワーポイント\東海道53次浮世絵パワーポイント完成版\あべかわもち.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348" y="1196752"/>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descr="F:\江戸時代~明治維新\東海道53次パワーポイント\東海道53次浮世絵パワーポイント完成版\あべかわもち２.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102" y="1844824"/>
            <a:ext cx="3840427"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4838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K:\学校関係\各教科・道徳・総合・特別支援・行事・卒業関係\各教科国算社理音体特別活動道徳など\国　算　社　理\社会\東海道浮世絵\２０　鞠子宿（まりこしゅく、まりこじゅ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8389364" cy="54006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267744" y="5980638"/>
            <a:ext cx="3868367" cy="369332"/>
          </a:xfrm>
          <a:prstGeom prst="rect">
            <a:avLst/>
          </a:prstGeom>
          <a:noFill/>
        </p:spPr>
        <p:txBody>
          <a:bodyPr wrap="none" rtlCol="0">
            <a:spAutoFit/>
          </a:bodyPr>
          <a:lstStyle/>
          <a:p>
            <a:r>
              <a:rPr lang="ja-JP" altLang="en-US" dirty="0"/>
              <a:t>２０　鞠子宿（まりこしゅく、まりこじゅく）</a:t>
            </a:r>
            <a:endParaRPr kumimoji="1" lang="ja-JP" altLang="en-US" dirty="0"/>
          </a:p>
        </p:txBody>
      </p:sp>
    </p:spTree>
    <p:extLst>
      <p:ext uri="{BB962C8B-B14F-4D97-AF65-F5344CB8AC3E}">
        <p14:creationId xmlns:p14="http://schemas.microsoft.com/office/powerpoint/2010/main" val="11938946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K:\学校関係\各教科・道徳・総合・特別支援・行事・卒業関係\各教科国算社理音体特別活動道徳など\国　算　社　理\社会\東海道浮世絵\歌川広重　東海道53次\21_oka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579724"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2424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K:\学校関係\各教科・道徳・総合・特別支援・行事・卒業関係\各教科国算社理音体特別活動道徳など\国　算　社　理\社会\東海道浮世絵\歌川広重　東海道53次\22_fujie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260648"/>
            <a:ext cx="8799717"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9667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K:\学校関係\各教科・道徳・総合・特別支援・行事・卒業関係\各教科国算社理音体特別活動道徳など\国　算　社　理\社会\東海道浮世絵\歌川広重　東海道53次\23_shima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359732" cy="547260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83568" y="5661248"/>
            <a:ext cx="8374408" cy="954107"/>
          </a:xfrm>
          <a:prstGeom prst="rect">
            <a:avLst/>
          </a:prstGeom>
          <a:noFill/>
        </p:spPr>
        <p:txBody>
          <a:bodyPr wrap="none" rtlCol="0">
            <a:spAutoFit/>
          </a:bodyPr>
          <a:lstStyle/>
          <a:p>
            <a:r>
              <a:rPr lang="ja-JP" altLang="en-US" sz="1400" dirty="0" smtClean="0">
                <a:effectLst/>
              </a:rPr>
              <a:t>駿河側からながめた様子をえがいたこの大井川は、「箱根八里は馬でもこすが、こすにこされぬ大井川」と</a:t>
            </a:r>
            <a:endParaRPr lang="en-US" altLang="ja-JP" sz="1400" dirty="0" smtClean="0">
              <a:effectLst/>
            </a:endParaRPr>
          </a:p>
          <a:p>
            <a:r>
              <a:rPr lang="ja-JP" altLang="en-US" sz="1400" dirty="0" smtClean="0">
                <a:effectLst/>
              </a:rPr>
              <a:t>いわれたように、川はばも広く水量も多い川わたりの最大の難所でした。東海道にはいくつもの川がありまし</a:t>
            </a:r>
            <a:endParaRPr lang="en-US" altLang="ja-JP" sz="1400" dirty="0" smtClean="0">
              <a:effectLst/>
            </a:endParaRPr>
          </a:p>
          <a:p>
            <a:r>
              <a:rPr lang="ja-JP" altLang="en-US" sz="1400" dirty="0" smtClean="0">
                <a:effectLst/>
              </a:rPr>
              <a:t>たが、</a:t>
            </a:r>
            <a:r>
              <a:rPr lang="ja-JP" altLang="en-US" sz="1400" dirty="0" smtClean="0">
                <a:solidFill>
                  <a:srgbClr val="FF0000"/>
                </a:solidFill>
                <a:effectLst/>
              </a:rPr>
              <a:t>幕府は江戸の治安・防衛のため、あえて橋を作りませんでした。</a:t>
            </a:r>
            <a:r>
              <a:rPr lang="ja-JP" altLang="en-US" sz="1400" dirty="0" smtClean="0">
                <a:effectLst/>
              </a:rPr>
              <a:t>参勤交代の大名は、多くの家来</a:t>
            </a:r>
            <a:endParaRPr lang="en-US" altLang="ja-JP" sz="1400" dirty="0" smtClean="0">
              <a:effectLst/>
            </a:endParaRPr>
          </a:p>
          <a:p>
            <a:r>
              <a:rPr lang="ja-JP" altLang="en-US" sz="1400" dirty="0" smtClean="0">
                <a:effectLst/>
              </a:rPr>
              <a:t>と荷物の移動に</a:t>
            </a:r>
            <a:r>
              <a:rPr lang="ja-JP" altLang="en-US" sz="1400" dirty="0"/>
              <a:t>苦労</a:t>
            </a:r>
            <a:r>
              <a:rPr lang="ja-JP" altLang="en-US" sz="1400" dirty="0" smtClean="0">
                <a:effectLst/>
              </a:rPr>
              <a:t>しました。</a:t>
            </a:r>
            <a:endParaRPr kumimoji="1" lang="ja-JP" altLang="en-US" sz="1400" dirty="0"/>
          </a:p>
        </p:txBody>
      </p:sp>
    </p:spTree>
    <p:extLst>
      <p:ext uri="{BB962C8B-B14F-4D97-AF65-F5344CB8AC3E}">
        <p14:creationId xmlns:p14="http://schemas.microsoft.com/office/powerpoint/2010/main" val="20771045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学校関係\各教科・道徳・総合・特別支援・行事・卒業関係\各教科国算社理音体特別活動道徳など\国　算　社　理\社会\東海道浮世絵\歌川広重　東海道53次\23_shim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84379"/>
            <a:ext cx="2016224" cy="1319899"/>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descr="C:\Users\sinya\Pictures\hiroshige036_thum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60" y="2381884"/>
            <a:ext cx="2822626" cy="2822625"/>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C:\Users\sinya\Pictures\hiroshige036_thumb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2876" y="188639"/>
            <a:ext cx="3043908" cy="3043907"/>
          </a:xfrm>
          <a:prstGeom prst="rect">
            <a:avLst/>
          </a:prstGeom>
          <a:noFill/>
          <a:extLst>
            <a:ext uri="{909E8E84-426E-40DD-AFC4-6F175D3DCCD1}">
              <a14:hiddenFill xmlns:a14="http://schemas.microsoft.com/office/drawing/2010/main">
                <a:solidFill>
                  <a:srgbClr val="FFFFFF"/>
                </a:solidFill>
              </a14:hiddenFill>
            </a:ext>
          </a:extLst>
        </p:spPr>
      </p:pic>
      <p:pic>
        <p:nvPicPr>
          <p:cNvPr id="59398" name="Picture 6" descr="C:\Users\sinya\Pictures\hiroshige036_thumb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5293" y="4074260"/>
            <a:ext cx="1875020" cy="1875020"/>
          </a:xfrm>
          <a:prstGeom prst="rect">
            <a:avLst/>
          </a:prstGeom>
          <a:noFill/>
          <a:extLst>
            <a:ext uri="{909E8E84-426E-40DD-AFC4-6F175D3DCCD1}">
              <a14:hiddenFill xmlns:a14="http://schemas.microsoft.com/office/drawing/2010/main">
                <a:solidFill>
                  <a:srgbClr val="FFFFFF"/>
                </a:solidFill>
              </a14:hiddenFill>
            </a:ext>
          </a:extLst>
        </p:spPr>
      </p:pic>
      <p:pic>
        <p:nvPicPr>
          <p:cNvPr id="59399" name="Picture 7" descr="C:\Users\sinya\Pictures\hiroshige036_thumb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184379"/>
            <a:ext cx="2356577" cy="2356576"/>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851920" y="3294021"/>
            <a:ext cx="4269117" cy="584775"/>
          </a:xfrm>
          <a:prstGeom prst="rect">
            <a:avLst/>
          </a:prstGeom>
          <a:noFill/>
        </p:spPr>
        <p:txBody>
          <a:bodyPr wrap="none" rtlCol="0">
            <a:spAutoFit/>
          </a:bodyPr>
          <a:lstStyle/>
          <a:p>
            <a:r>
              <a:rPr lang="ja-JP" altLang="en-US" sz="1600" dirty="0" smtClean="0">
                <a:effectLst/>
              </a:rPr>
              <a:t>大名行列の川越。渡る準備から川越えの最中、</a:t>
            </a:r>
            <a:endParaRPr lang="en-US" altLang="ja-JP" sz="1600" dirty="0" smtClean="0">
              <a:effectLst/>
            </a:endParaRPr>
          </a:p>
          <a:p>
            <a:r>
              <a:rPr lang="ja-JP" altLang="en-US" sz="1600" dirty="0" smtClean="0">
                <a:effectLst/>
              </a:rPr>
              <a:t>渡りきった様子まで描かれています。</a:t>
            </a:r>
            <a:endParaRPr kumimoji="1" lang="ja-JP" altLang="en-US" sz="1600" dirty="0"/>
          </a:p>
        </p:txBody>
      </p:sp>
      <p:sp>
        <p:nvSpPr>
          <p:cNvPr id="11" name="テキスト ボックス 10"/>
          <p:cNvSpPr txBox="1"/>
          <p:nvPr/>
        </p:nvSpPr>
        <p:spPr>
          <a:xfrm>
            <a:off x="95942" y="1556792"/>
            <a:ext cx="3316934" cy="830997"/>
          </a:xfrm>
          <a:prstGeom prst="rect">
            <a:avLst/>
          </a:prstGeom>
          <a:noFill/>
        </p:spPr>
        <p:txBody>
          <a:bodyPr wrap="none" rtlCol="0">
            <a:spAutoFit/>
          </a:bodyPr>
          <a:lstStyle/>
          <a:p>
            <a:r>
              <a:rPr lang="ja-JP" altLang="en-US" sz="1600" dirty="0" smtClean="0">
                <a:effectLst/>
              </a:rPr>
              <a:t>川越の順番を待つ槍持や弓掛たち。</a:t>
            </a:r>
            <a:endParaRPr lang="en-US" altLang="ja-JP" sz="1600" dirty="0" smtClean="0">
              <a:effectLst/>
            </a:endParaRPr>
          </a:p>
          <a:p>
            <a:r>
              <a:rPr lang="ja-JP" altLang="en-US" sz="1600" dirty="0" smtClean="0">
                <a:effectLst/>
              </a:rPr>
              <a:t>行列の全てが渡りきるにはかなりの</a:t>
            </a:r>
            <a:endParaRPr lang="en-US" altLang="ja-JP" sz="1600" dirty="0" smtClean="0">
              <a:effectLst/>
            </a:endParaRPr>
          </a:p>
          <a:p>
            <a:r>
              <a:rPr lang="ja-JP" altLang="en-US" sz="1600" dirty="0" smtClean="0">
                <a:effectLst/>
              </a:rPr>
              <a:t>時間が掛かったことでしょう</a:t>
            </a:r>
            <a:endParaRPr kumimoji="1" lang="ja-JP" altLang="en-US" sz="1600" dirty="0"/>
          </a:p>
        </p:txBody>
      </p:sp>
      <p:sp>
        <p:nvSpPr>
          <p:cNvPr id="5" name="テキスト ボックス 4"/>
          <p:cNvSpPr txBox="1"/>
          <p:nvPr/>
        </p:nvSpPr>
        <p:spPr>
          <a:xfrm>
            <a:off x="5243012" y="5949280"/>
            <a:ext cx="3853940" cy="738664"/>
          </a:xfrm>
          <a:prstGeom prst="rect">
            <a:avLst/>
          </a:prstGeom>
          <a:noFill/>
        </p:spPr>
        <p:txBody>
          <a:bodyPr wrap="none" rtlCol="0">
            <a:spAutoFit/>
          </a:bodyPr>
          <a:lstStyle/>
          <a:p>
            <a:r>
              <a:rPr lang="ja-JP" altLang="en-US" sz="1400" dirty="0" smtClean="0">
                <a:effectLst/>
              </a:rPr>
              <a:t>水面のぼかしは摺師（すりし）の腕の見せどころ。</a:t>
            </a:r>
            <a:endParaRPr lang="en-US" altLang="ja-JP" sz="1400" dirty="0" smtClean="0">
              <a:effectLst/>
            </a:endParaRPr>
          </a:p>
          <a:p>
            <a:r>
              <a:rPr lang="ja-JP" altLang="en-US" sz="1400" dirty="0" smtClean="0">
                <a:effectLst/>
              </a:rPr>
              <a:t>川の深さや豊かな流れの様子がよく表現されて</a:t>
            </a:r>
            <a:endParaRPr lang="en-US" altLang="ja-JP" sz="1400" dirty="0" smtClean="0">
              <a:effectLst/>
            </a:endParaRPr>
          </a:p>
          <a:p>
            <a:r>
              <a:rPr lang="ja-JP" altLang="en-US" sz="1400" dirty="0" smtClean="0">
                <a:effectLst/>
              </a:rPr>
              <a:t>います。</a:t>
            </a:r>
            <a:endParaRPr kumimoji="1" lang="ja-JP" altLang="en-US" sz="1400" dirty="0"/>
          </a:p>
        </p:txBody>
      </p:sp>
      <p:sp>
        <p:nvSpPr>
          <p:cNvPr id="6" name="テキスト ボックス 5"/>
          <p:cNvSpPr txBox="1"/>
          <p:nvPr/>
        </p:nvSpPr>
        <p:spPr>
          <a:xfrm>
            <a:off x="2304558" y="5949280"/>
            <a:ext cx="2719014" cy="738664"/>
          </a:xfrm>
          <a:prstGeom prst="rect">
            <a:avLst/>
          </a:prstGeom>
          <a:noFill/>
        </p:spPr>
        <p:txBody>
          <a:bodyPr wrap="none" rtlCol="0">
            <a:spAutoFit/>
          </a:bodyPr>
          <a:lstStyle/>
          <a:p>
            <a:r>
              <a:rPr lang="ja-JP" altLang="en-US" sz="1400" dirty="0" smtClean="0">
                <a:effectLst/>
              </a:rPr>
              <a:t>護岸のための蛇かごは、増水時、</a:t>
            </a:r>
            <a:endParaRPr lang="en-US" altLang="ja-JP" sz="1400" dirty="0" smtClean="0">
              <a:effectLst/>
            </a:endParaRPr>
          </a:p>
          <a:p>
            <a:r>
              <a:rPr lang="ja-JP" altLang="en-US" sz="1400" dirty="0" smtClean="0">
                <a:effectLst/>
              </a:rPr>
              <a:t>中に石をつめたものを積んで</a:t>
            </a:r>
            <a:endParaRPr lang="en-US" altLang="ja-JP" sz="1400" dirty="0" smtClean="0">
              <a:effectLst/>
            </a:endParaRPr>
          </a:p>
          <a:p>
            <a:r>
              <a:rPr lang="ja-JP" altLang="en-US" sz="1400" dirty="0" smtClean="0">
                <a:effectLst/>
              </a:rPr>
              <a:t>水を防ぐのに用いました。</a:t>
            </a:r>
            <a:endParaRPr kumimoji="1" lang="ja-JP" altLang="en-US" sz="1400" dirty="0"/>
          </a:p>
        </p:txBody>
      </p:sp>
      <p:pic>
        <p:nvPicPr>
          <p:cNvPr id="59400" name="Picture 8" descr="C:\Users\sinya\Pictures\hiroshige036_thumb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6677" y="4147789"/>
            <a:ext cx="2406609" cy="1727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0091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K:\学校関係\各教科・道徳・総合・特別支援・行事・卒業関係\各教科国算社理音体特別活動道徳など\国　算　社　理\社会\東海道浮世絵\歌川広重　東海道53次\24_kanay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8359731"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3208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K:\学校関係\各教科・道徳・総合・特別支援・行事・卒業関係\各教科国算社理音体特別活動道徳など\国　算　社　理\社会\東海道浮世絵\歌川広重　東海道53次\江戸　日本橋.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3306180"/>
            <a:ext cx="4896546" cy="32102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学校関係\各教科・道徳・総合・特別支援・行事・卒業関係\各教科国算社理音体特別活動道徳など\国　算　社　理\社会\東海道浮世絵\歌川広重　東海道53次\起点　日本橋.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0648"/>
            <a:ext cx="4487084" cy="3045532"/>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4882619" y="875473"/>
            <a:ext cx="4296369" cy="1815882"/>
          </a:xfrm>
          <a:prstGeom prst="rect">
            <a:avLst/>
          </a:prstGeom>
          <a:noFill/>
        </p:spPr>
        <p:txBody>
          <a:bodyPr wrap="none" rtlCol="0">
            <a:spAutoFit/>
          </a:bodyPr>
          <a:lstStyle/>
          <a:p>
            <a:r>
              <a:rPr lang="ja-JP" altLang="en-US" sz="1400" dirty="0"/>
              <a:t>江戸から京都へ向かう東海道の起点である日本橋</a:t>
            </a:r>
            <a:r>
              <a:rPr lang="ja-JP" altLang="en-US" sz="1400" dirty="0" smtClean="0"/>
              <a:t>。</a:t>
            </a:r>
            <a:endParaRPr lang="en-US" altLang="ja-JP" sz="1400" dirty="0" smtClean="0"/>
          </a:p>
          <a:p>
            <a:r>
              <a:rPr lang="ja-JP" altLang="en-US" sz="1400" dirty="0" smtClean="0"/>
              <a:t>その</a:t>
            </a:r>
            <a:r>
              <a:rPr lang="ja-JP" altLang="en-US" sz="1400" dirty="0"/>
              <a:t>東海道を描いたシリーズの巻頭を飾るに</a:t>
            </a:r>
            <a:r>
              <a:rPr lang="ja-JP" altLang="en-US" sz="1400" dirty="0" err="1" smtClean="0"/>
              <a:t>ふさわ</a:t>
            </a:r>
            <a:endParaRPr lang="en-US" altLang="ja-JP" sz="1400" dirty="0" smtClean="0"/>
          </a:p>
          <a:p>
            <a:r>
              <a:rPr lang="ja-JP" altLang="en-US" sz="1400" dirty="0" smtClean="0"/>
              <a:t>しく</a:t>
            </a:r>
            <a:r>
              <a:rPr lang="ja-JP" altLang="en-US" sz="1400" dirty="0"/>
              <a:t>、参勤交代の大名行列が朝早く江戸を出発</a:t>
            </a:r>
            <a:r>
              <a:rPr lang="ja-JP" altLang="en-US" sz="1400" dirty="0" smtClean="0"/>
              <a:t>する</a:t>
            </a:r>
            <a:endParaRPr lang="en-US" altLang="ja-JP" sz="1400" dirty="0" smtClean="0"/>
          </a:p>
          <a:p>
            <a:r>
              <a:rPr lang="ja-JP" altLang="en-US" sz="1400" dirty="0" smtClean="0"/>
              <a:t>様子</a:t>
            </a:r>
            <a:r>
              <a:rPr lang="ja-JP" altLang="en-US" sz="1400" dirty="0"/>
              <a:t>が描かれています。一方で、魚を天秤棒で</a:t>
            </a:r>
            <a:r>
              <a:rPr lang="ja-JP" altLang="en-US" sz="1400" dirty="0" smtClean="0"/>
              <a:t>担い</a:t>
            </a:r>
            <a:endParaRPr lang="en-US" altLang="ja-JP" sz="1400" dirty="0" smtClean="0"/>
          </a:p>
          <a:p>
            <a:r>
              <a:rPr lang="ja-JP" altLang="en-US" sz="1400" dirty="0" smtClean="0"/>
              <a:t>だ</a:t>
            </a:r>
            <a:r>
              <a:rPr lang="ja-JP" altLang="en-US" sz="1400" dirty="0"/>
              <a:t>一団が、向こう岸にあった魚河岸から仕入れを終え</a:t>
            </a:r>
            <a:r>
              <a:rPr lang="ja-JP" altLang="en-US" sz="1400" dirty="0" smtClean="0"/>
              <a:t>、</a:t>
            </a:r>
            <a:endParaRPr lang="en-US" altLang="ja-JP" sz="1400" dirty="0" smtClean="0"/>
          </a:p>
          <a:p>
            <a:r>
              <a:rPr lang="ja-JP" altLang="en-US" sz="1400" dirty="0" smtClean="0"/>
              <a:t>行商</a:t>
            </a:r>
            <a:r>
              <a:rPr lang="ja-JP" altLang="en-US" sz="1400" dirty="0"/>
              <a:t>に出かける様子も描かれており、江戸で一番</a:t>
            </a:r>
            <a:r>
              <a:rPr lang="ja-JP" altLang="en-US" sz="1400" dirty="0" smtClean="0"/>
              <a:t>賑</a:t>
            </a:r>
            <a:endParaRPr lang="en-US" altLang="ja-JP" sz="1400" dirty="0" smtClean="0"/>
          </a:p>
          <a:p>
            <a:r>
              <a:rPr lang="ja-JP" altLang="en-US" sz="1400" dirty="0" smtClean="0"/>
              <a:t>わって</a:t>
            </a:r>
            <a:r>
              <a:rPr lang="ja-JP" altLang="en-US" sz="1400" dirty="0"/>
              <a:t>いる早朝の日本橋の活気が伝わってきます。</a:t>
            </a:r>
            <a:br>
              <a:rPr lang="ja-JP" altLang="en-US" sz="1400" dirty="0"/>
            </a:br>
            <a:endParaRPr kumimoji="1" lang="ja-JP" altLang="en-US" sz="1400" dirty="0"/>
          </a:p>
        </p:txBody>
      </p:sp>
      <p:sp>
        <p:nvSpPr>
          <p:cNvPr id="5" name="テキスト ボックス 4"/>
          <p:cNvSpPr txBox="1"/>
          <p:nvPr/>
        </p:nvSpPr>
        <p:spPr>
          <a:xfrm>
            <a:off x="5364088" y="332656"/>
            <a:ext cx="1492716" cy="369332"/>
          </a:xfrm>
          <a:prstGeom prst="rect">
            <a:avLst/>
          </a:prstGeom>
          <a:noFill/>
        </p:spPr>
        <p:txBody>
          <a:bodyPr wrap="none" rtlCol="0">
            <a:spAutoFit/>
          </a:bodyPr>
          <a:lstStyle/>
          <a:p>
            <a:r>
              <a:rPr kumimoji="1" lang="ja-JP" altLang="en-US" dirty="0" smtClean="0"/>
              <a:t>江戸　日本橋</a:t>
            </a:r>
            <a:endParaRPr kumimoji="1" lang="ja-JP" altLang="en-US" dirty="0"/>
          </a:p>
        </p:txBody>
      </p:sp>
    </p:spTree>
    <p:extLst>
      <p:ext uri="{BB962C8B-B14F-4D97-AF65-F5344CB8AC3E}">
        <p14:creationId xmlns:p14="http://schemas.microsoft.com/office/powerpoint/2010/main" val="16963022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学校関係\各教科・道徳・総合・特別支援・行事・卒業関係\各教科国算社理音体特別活動道徳など\国　算　社　理\社会\東海道浮世絵\歌川広重　東海道53次\25_nissa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469727"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1267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K:\学校関係\各教科・道徳・総合・特別支援・行事・卒業関係\各教科国算社理音体特別活動道徳など\国　算　社　理\社会\東海道浮世絵\歌川広重　東海道53次\26_kakegaw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2"/>
            <a:ext cx="8640000" cy="565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0091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K:\学校関係\各教科・道徳・総合・特別支援・行事・卒業関係\各教科国算社理音体特別活動道徳など\国　算　社　理\社会\東海道浮世絵\歌川広重　東海道53次\27_fukur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42278"/>
            <a:ext cx="8640000" cy="565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510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K:\学校関係\各教科・道徳・総合・特別支援・行事・卒業関係\各教科国算社理音体特別活動道徳など\国　算　社　理\社会\東海道浮世絵\歌川広重　東海道53次\28_mitsu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4169"/>
            <a:ext cx="8640000" cy="565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6633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K:\学校関係\各教科・道徳・総合・特別支援・行事・卒業関係\各教科国算社理音体特別活動道徳など\国　算　社　理\社会\東海道浮世絵\歌川広重　東海道53次\29_hamamat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640000" cy="565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3570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K:\学校関係\各教科・道徳・総合・特別支援・行事・卒業関係\各教科国算社理音体特別活動道徳など\国　算　社　理\社会\東海道浮世絵\歌川広重　東海道53次\30_Maisa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7"/>
            <a:ext cx="8640000" cy="570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7340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学校関係\各教科・道徳・総合・特別支援・行事・卒業関係\各教科国算社理音体特別活動道徳など\国　算　社　理\社会\東海道浮世絵\歌川広重　東海道53次\31_Ar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640000" cy="5792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3597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学校関係\各教科・道徳・総合・特別支援・行事・卒業関係\各教科国算社理音体特別活動道徳など\国　算　社　理\社会\東海道浮世絵\歌川広重　東海道53次\32_Shirasu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79400"/>
            <a:ext cx="8640000" cy="586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5841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K:\学校関係\各教科・道徳・総合・特別支援・行事・卒業関係\各教科国算社理音体特別活動道徳など\国　算　社　理\社会\東海道浮世絵\歌川広重　東海道53次\33_Futagaw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8640000" cy="5616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5649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K:\学校関係\各教科・道徳・総合・特別支援・行事・卒業関係\各教科国算社理音体特別活動道徳など\国　算　社　理\社会\東海道浮世絵\歌川広重　東海道53次\34_Yoshi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640000" cy="5747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5669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K:\学校関係\各教科・道徳・総合・特別支援・行事・卒業関係\各教科国算社理音体特別活動道徳など\国　算　社　理\社会\東海道浮世絵\歌川広重　東海道53次\1_Shinagaw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844867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0675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K:\学校関係\各教科・道徳・総合・特別支援・行事・卒業関係\各教科国算社理音体特別活動道徳など\国　算　社　理\社会\東海道浮世絵\歌川広重　東海道53次\35_Goy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64837"/>
            <a:ext cx="8640000" cy="590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1083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K:\学校関係\各教科・道徳・総合・特別支援・行事・卒業関係\各教科国算社理音体特別活動道徳など\国　算　社　理\社会\東海道浮世絵\歌川広重　東海道53次\36_Akasa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640000" cy="587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2538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95536" y="256293"/>
            <a:ext cx="7568097" cy="2677656"/>
          </a:xfrm>
          <a:prstGeom prst="rect">
            <a:avLst/>
          </a:prstGeom>
          <a:solidFill>
            <a:srgbClr val="F2F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kumimoji="1" lang="ja-JP" altLang="en-US" sz="2400" b="1" i="0" u="none" strike="noStrike" cap="none" normalizeH="0" baseline="0" dirty="0" smtClean="0">
                <a:ln>
                  <a:noFill/>
                </a:ln>
                <a:solidFill>
                  <a:schemeClr val="tx1"/>
                </a:solidFill>
                <a:effectLst/>
                <a:latin typeface="HGP教科書体" panose="02020600000000000000" pitchFamily="18" charset="-128"/>
                <a:ea typeface="HGP教科書体" panose="02020600000000000000" pitchFamily="18" charset="-128"/>
                <a:cs typeface="Arial" charset="0"/>
              </a:rPr>
              <a:t>旅籠</a:t>
            </a:r>
            <a:r>
              <a:rPr kumimoji="1" lang="ja-JP" altLang="ja-JP" sz="2400" b="1" i="0" u="none" strike="noStrike" cap="none" normalizeH="0" baseline="0" dirty="0" smtClean="0">
                <a:ln>
                  <a:noFill/>
                </a:ln>
                <a:solidFill>
                  <a:schemeClr val="tx1"/>
                </a:solidFill>
                <a:effectLst/>
                <a:latin typeface="HGP教科書体" panose="02020600000000000000" pitchFamily="18" charset="-128"/>
                <a:ea typeface="HGP教科書体" panose="02020600000000000000" pitchFamily="18" charset="-128"/>
                <a:cs typeface="Arial" charset="0"/>
              </a:rPr>
              <a:t>の食事</a:t>
            </a:r>
            <a:endParaRPr kumimoji="1" lang="ja-JP" altLang="ja-JP" sz="2400" b="0" i="0" u="none" strike="noStrike" cap="none" normalizeH="0" baseline="0" dirty="0" smtClean="0">
              <a:ln>
                <a:noFill/>
              </a:ln>
              <a:solidFill>
                <a:srgbClr val="666666"/>
              </a:solidFill>
              <a:effectLst/>
              <a:latin typeface="HGP教科書体" panose="02020600000000000000" pitchFamily="18" charset="-128"/>
              <a:ea typeface="HGP教科書体" panose="02020600000000000000" pitchFamily="18"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Char char="•"/>
              <a:tabLst/>
            </a:pPr>
            <a:r>
              <a:rPr lang="ja-JP" altLang="en-US" sz="2400" dirty="0" smtClean="0">
                <a:solidFill>
                  <a:srgbClr val="3F4040"/>
                </a:solidFill>
                <a:latin typeface="HGP教科書体" panose="02020600000000000000" pitchFamily="18" charset="-128"/>
                <a:ea typeface="HGP教科書体" panose="02020600000000000000" pitchFamily="18" charset="-128"/>
                <a:cs typeface="ＭＳ Ｐゴシック" charset="-128"/>
              </a:rPr>
              <a:t>東海道新井宿</a:t>
            </a:r>
            <a:endParaRPr lang="en-US" altLang="ja-JP" sz="2400" dirty="0" smtClean="0">
              <a:solidFill>
                <a:srgbClr val="3F4040"/>
              </a:solidFill>
              <a:latin typeface="HGP教科書体" panose="02020600000000000000" pitchFamily="18" charset="-128"/>
              <a:ea typeface="HGP教科書体" panose="02020600000000000000" pitchFamily="18"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Tx/>
              <a:tabLst/>
            </a:pPr>
            <a:r>
              <a:rPr kumimoji="1" lang="ja-JP" altLang="ja-JP" sz="2400" b="0" i="0" u="none" strike="noStrike" cap="none" normalizeH="0" baseline="0" dirty="0" smtClean="0">
                <a:ln>
                  <a:noFill/>
                </a:ln>
                <a:solidFill>
                  <a:srgbClr val="3F4040"/>
                </a:solidFill>
                <a:effectLst/>
                <a:latin typeface="HGP教科書体" panose="02020600000000000000" pitchFamily="18" charset="-128"/>
                <a:ea typeface="HGP教科書体" panose="02020600000000000000" pitchFamily="18" charset="-128"/>
                <a:cs typeface="ＭＳ Ｐゴシック" charset="-128"/>
              </a:rPr>
              <a:t>紀伊国屋弥左衛門方、宿。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1" lang="ja-JP" altLang="ja-JP" sz="2400" b="0" i="0" u="none" strike="noStrike" cap="none" normalizeH="0" baseline="0" dirty="0" smtClean="0">
                <a:ln>
                  <a:noFill/>
                </a:ln>
                <a:solidFill>
                  <a:srgbClr val="3F4040"/>
                </a:solidFill>
                <a:effectLst/>
                <a:latin typeface="HGP教科書体" panose="02020600000000000000" pitchFamily="18" charset="-128"/>
                <a:ea typeface="HGP教科書体" panose="02020600000000000000" pitchFamily="18" charset="-128"/>
                <a:cs typeface="ＭＳ Ｐゴシック" charset="-128"/>
              </a:rPr>
              <a:t>夕飯、（汁）大根切干　（平）ほら、焼豆腐、　</a:t>
            </a:r>
            <a:endParaRPr kumimoji="1" lang="en-US" altLang="ja-JP" sz="2400" b="0" i="0" u="none" strike="noStrike" cap="none" normalizeH="0" baseline="0" dirty="0" smtClean="0">
              <a:ln>
                <a:noFill/>
              </a:ln>
              <a:solidFill>
                <a:srgbClr val="3F4040"/>
              </a:solidFill>
              <a:effectLst/>
              <a:latin typeface="HGP教科書体" panose="02020600000000000000" pitchFamily="18" charset="-128"/>
              <a:ea typeface="HGP教科書体" panose="02020600000000000000" pitchFamily="18" charset="-128"/>
              <a:cs typeface="ＭＳ Ｐゴシック" charset="-128"/>
            </a:endParaRPr>
          </a:p>
          <a:p>
            <a:pPr marL="457200" marR="0" lvl="1" indent="0" algn="l" defTabSz="914400" rtl="0" eaLnBrk="0" fontAlgn="base" latinLnBrk="0" hangingPunct="0">
              <a:lnSpc>
                <a:spcPct val="100000"/>
              </a:lnSpc>
              <a:spcBef>
                <a:spcPct val="0"/>
              </a:spcBef>
              <a:spcAft>
                <a:spcPct val="0"/>
              </a:spcAft>
              <a:buClrTx/>
              <a:buSzTx/>
              <a:tabLst/>
            </a:pPr>
            <a:r>
              <a:rPr kumimoji="1" lang="ja-JP" altLang="en-US" sz="2400" b="0" i="0" u="none" strike="noStrike" cap="none" normalizeH="0" baseline="0" dirty="0" smtClean="0">
                <a:ln>
                  <a:noFill/>
                </a:ln>
                <a:solidFill>
                  <a:srgbClr val="3F4040"/>
                </a:solidFill>
                <a:effectLst/>
                <a:latin typeface="HGP教科書体" panose="02020600000000000000" pitchFamily="18" charset="-128"/>
                <a:ea typeface="HGP教科書体" panose="02020600000000000000" pitchFamily="18" charset="-128"/>
                <a:cs typeface="ＭＳ Ｐゴシック" charset="-128"/>
              </a:rPr>
              <a:t>　　　</a:t>
            </a:r>
            <a:r>
              <a:rPr kumimoji="1" lang="ja-JP" altLang="ja-JP" sz="2400" b="0" i="0" u="none" strike="noStrike" cap="none" normalizeH="0" baseline="0" dirty="0" smtClean="0">
                <a:ln>
                  <a:noFill/>
                </a:ln>
                <a:solidFill>
                  <a:srgbClr val="3F4040"/>
                </a:solidFill>
                <a:effectLst/>
                <a:latin typeface="HGP教科書体" panose="02020600000000000000" pitchFamily="18" charset="-128"/>
                <a:ea typeface="HGP教科書体" panose="02020600000000000000" pitchFamily="18" charset="-128"/>
                <a:cs typeface="ＭＳ Ｐゴシック" charset="-128"/>
              </a:rPr>
              <a:t>（皿）あさり貝、かんてん、酢醤油懸　（鉢）うなぎ</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1" lang="ja-JP" altLang="ja-JP" sz="2400" b="0" i="0" u="none" strike="noStrike" cap="none" normalizeH="0" baseline="0" dirty="0" smtClean="0">
                <a:ln>
                  <a:noFill/>
                </a:ln>
                <a:solidFill>
                  <a:srgbClr val="3F4040"/>
                </a:solidFill>
                <a:effectLst/>
                <a:latin typeface="HGP教科書体" panose="02020600000000000000" pitchFamily="18" charset="-128"/>
                <a:ea typeface="HGP教科書体" panose="02020600000000000000" pitchFamily="18" charset="-128"/>
                <a:cs typeface="ＭＳ Ｐゴシック" charset="-128"/>
              </a:rPr>
              <a:t>朝飯、（汁）きざみ大根　（平）八杯豆</a:t>
            </a:r>
            <a:r>
              <a:rPr kumimoji="1" lang="ja-JP" altLang="ja-JP" sz="2400" b="0" i="0" u="none" strike="noStrike" cap="none" normalizeH="0" baseline="0" dirty="0" err="1" smtClean="0">
                <a:ln>
                  <a:noFill/>
                </a:ln>
                <a:solidFill>
                  <a:srgbClr val="3F4040"/>
                </a:solidFill>
                <a:effectLst/>
                <a:latin typeface="HGP教科書体" panose="02020600000000000000" pitchFamily="18" charset="-128"/>
                <a:ea typeface="HGP教科書体" panose="02020600000000000000" pitchFamily="18" charset="-128"/>
                <a:cs typeface="ＭＳ Ｐゴシック" charset="-128"/>
              </a:rPr>
              <a:t>ふ</a:t>
            </a:r>
            <a:r>
              <a:rPr kumimoji="1" lang="ja-JP" altLang="ja-JP" sz="2400" b="0" i="0" u="none" strike="noStrike" cap="none" normalizeH="0" baseline="0" dirty="0" smtClean="0">
                <a:ln>
                  <a:noFill/>
                </a:ln>
                <a:solidFill>
                  <a:srgbClr val="3F4040"/>
                </a:solidFill>
                <a:effectLst/>
                <a:latin typeface="HGP教科書体" panose="02020600000000000000" pitchFamily="18" charset="-128"/>
                <a:ea typeface="HGP教科書体" panose="02020600000000000000" pitchFamily="18" charset="-128"/>
                <a:cs typeface="ＭＳ Ｐゴシック" charset="-128"/>
              </a:rPr>
              <a:t>　（焼物）かれい</a:t>
            </a:r>
            <a:endParaRPr kumimoji="1" lang="en-US" altLang="ja-JP" sz="2400" b="0" i="0" u="none" strike="noStrike" cap="none" normalizeH="0" baseline="0" dirty="0" smtClean="0">
              <a:ln>
                <a:noFill/>
              </a:ln>
              <a:solidFill>
                <a:srgbClr val="3F4040"/>
              </a:solidFill>
              <a:effectLst/>
              <a:latin typeface="HGP教科書体" panose="02020600000000000000" pitchFamily="18" charset="-128"/>
              <a:ea typeface="HGP教科書体" panose="02020600000000000000" pitchFamily="18" charset="-128"/>
              <a:cs typeface="ＭＳ Ｐゴシック" charset="-128"/>
            </a:endParaRPr>
          </a:p>
          <a:p>
            <a:pPr marL="457200" marR="0" lvl="1" indent="0" algn="l" defTabSz="914400" rtl="0" eaLnBrk="0" fontAlgn="base" latinLnBrk="0" hangingPunct="0">
              <a:lnSpc>
                <a:spcPct val="100000"/>
              </a:lnSpc>
              <a:spcBef>
                <a:spcPct val="0"/>
              </a:spcBef>
              <a:spcAft>
                <a:spcPct val="0"/>
              </a:spcAft>
              <a:buClrTx/>
              <a:buSzTx/>
              <a:tabLst/>
            </a:pPr>
            <a:r>
              <a:rPr kumimoji="1" lang="ja-JP" altLang="en-US" sz="2400" b="0" i="0" u="none" strike="noStrike" cap="none" normalizeH="0" baseline="0" dirty="0" smtClean="0">
                <a:ln>
                  <a:noFill/>
                </a:ln>
                <a:solidFill>
                  <a:srgbClr val="3F4040"/>
                </a:solidFill>
                <a:effectLst/>
                <a:latin typeface="HGP教科書体" panose="02020600000000000000" pitchFamily="18" charset="-128"/>
                <a:ea typeface="HGP教科書体" panose="02020600000000000000" pitchFamily="18" charset="-128"/>
                <a:cs typeface="ＭＳ Ｐゴシック" charset="-128"/>
              </a:rPr>
              <a:t>　　　　</a:t>
            </a:r>
            <a:r>
              <a:rPr kumimoji="1" lang="ja-JP" altLang="ja-JP" sz="2400" b="0" i="0" u="none" strike="noStrike" cap="none" normalizeH="0" baseline="0" dirty="0" smtClean="0">
                <a:ln>
                  <a:noFill/>
                </a:ln>
                <a:solidFill>
                  <a:srgbClr val="3F4040"/>
                </a:solidFill>
                <a:effectLst/>
                <a:latin typeface="HGP教科書体" panose="02020600000000000000" pitchFamily="18" charset="-128"/>
                <a:ea typeface="HGP教科書体" panose="02020600000000000000" pitchFamily="18" charset="-128"/>
                <a:cs typeface="ＭＳ Ｐゴシック" charset="-128"/>
              </a:rPr>
              <a:t>　</a:t>
            </a:r>
            <a:r>
              <a:rPr kumimoji="1" lang="ja-JP" altLang="en-US" sz="2400" b="0" i="0" u="none" strike="noStrike" cap="none" normalizeH="0" baseline="0" dirty="0" smtClean="0">
                <a:ln>
                  <a:noFill/>
                </a:ln>
                <a:solidFill>
                  <a:srgbClr val="3F4040"/>
                </a:solidFill>
                <a:effectLst/>
                <a:latin typeface="HGP教科書体" panose="02020600000000000000" pitchFamily="18" charset="-128"/>
                <a:ea typeface="HGP教科書体" panose="02020600000000000000" pitchFamily="18" charset="-128"/>
                <a:cs typeface="ＭＳ Ｐゴシック" charset="-128"/>
              </a:rPr>
              <a:t>（小皿）あげ</a:t>
            </a:r>
            <a:r>
              <a:rPr kumimoji="1" lang="ja-JP" altLang="ja-JP" sz="2400" b="0" i="0" u="none" strike="noStrike" cap="none" normalizeH="0" baseline="0" dirty="0" smtClean="0">
                <a:ln>
                  <a:noFill/>
                </a:ln>
                <a:solidFill>
                  <a:srgbClr val="3F4040"/>
                </a:solidFill>
                <a:effectLst/>
                <a:latin typeface="HGP教科書体" panose="02020600000000000000" pitchFamily="18" charset="-128"/>
                <a:ea typeface="HGP教科書体" panose="02020600000000000000" pitchFamily="18" charset="-128"/>
                <a:cs typeface="ＭＳ Ｐゴシック" charset="-128"/>
              </a:rPr>
              <a:t>豆</a:t>
            </a:r>
            <a:r>
              <a:rPr kumimoji="1" lang="ja-JP" altLang="en-US" sz="2400" b="0" i="0" u="none" strike="noStrike" cap="none" normalizeH="0" baseline="0" dirty="0" err="1" smtClean="0">
                <a:ln>
                  <a:noFill/>
                </a:ln>
                <a:solidFill>
                  <a:srgbClr val="3F4040"/>
                </a:solidFill>
                <a:effectLst/>
                <a:latin typeface="HGP教科書体" panose="02020600000000000000" pitchFamily="18" charset="-128"/>
                <a:ea typeface="HGP教科書体" panose="02020600000000000000" pitchFamily="18" charset="-128"/>
                <a:cs typeface="ＭＳ Ｐゴシック" charset="-128"/>
              </a:rPr>
              <a:t>ふ</a:t>
            </a:r>
            <a:r>
              <a:rPr kumimoji="1" lang="ja-JP" altLang="ja-JP" sz="2400" b="0" i="0" u="none" strike="noStrike" cap="none" normalizeH="0" baseline="0" dirty="0" smtClean="0">
                <a:ln>
                  <a:noFill/>
                </a:ln>
                <a:solidFill>
                  <a:srgbClr val="3F4040"/>
                </a:solidFill>
                <a:effectLst/>
                <a:latin typeface="HGP教科書体" panose="02020600000000000000" pitchFamily="18" charset="-128"/>
                <a:ea typeface="HGP教科書体" panose="02020600000000000000" pitchFamily="18" charset="-128"/>
                <a:cs typeface="ＭＳ Ｐゴシック" charset="-128"/>
              </a:rPr>
              <a:t>、角大こん</a:t>
            </a:r>
          </a:p>
        </p:txBody>
      </p:sp>
      <p:pic>
        <p:nvPicPr>
          <p:cNvPr id="59394" name="Picture 2" descr="https://upload.wikimedia.org/wikipedia/ja/thumb/5/5f/Kinokun0.jpg/330px-Kinokun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2147483648"/>
            <a:ext cx="209550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descr="I:\学校関係\各教科・道徳・総合・特別支援・行事・卒業関係\各教科国算社理音体特別活動道徳など\国　算　社　理\社会\６年社会\江戸時代～開国\東海道浮世絵\東海道53次浮世絵パワーポイント\旅籠の食事.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933948"/>
            <a:ext cx="6591830" cy="3663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9629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K:\学校関係\各教科・道徳・総合・特別支援・行事・卒業関係\各教科国算社理音体特別活動道徳など\国　算　社　理\社会\東海道浮世絵\歌川広重　東海道53次\37_fujikaw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33"/>
            <a:ext cx="8640000" cy="565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1337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K:\学校関係\各教科・道徳・総合・特別支援・行事・卒業関係\各教科国算社理音体特別活動道徳など\国　算　社　理\社会\東海道浮世絵\歌川広重　東海道53次\38_okazak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25"/>
            <a:ext cx="8640000" cy="565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9791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K:\学校関係\各教科・道徳・総合・特別支援・行事・卒業関係\各教科国算社理音体特別活動道徳など\国　算　社　理\社会\東海道浮世絵\歌川広重　東海道53次\39_Chiry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8640000" cy="593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5550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K:\学校関係\各教科・道徳・総合・特別支援・行事・卒業関係\各教科国算社理音体特別活動道徳など\国　算　社　理\社会\東海道浮世絵\歌川広重　東海道53次\40_Narum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640000" cy="60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2095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学校関係\各教科・道徳・総合・特別支援・行事・卒業関係\各教科国算社理音体特別活動道徳など\国　算　社　理\社会\東海道浮世絵\歌川広重　東海道53次\41_miy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640000" cy="565608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971600" y="5844723"/>
            <a:ext cx="6641562" cy="954107"/>
          </a:xfrm>
          <a:prstGeom prst="rect">
            <a:avLst/>
          </a:prstGeom>
          <a:noFill/>
        </p:spPr>
        <p:txBody>
          <a:bodyPr wrap="none" rtlCol="0">
            <a:spAutoFit/>
          </a:bodyPr>
          <a:lstStyle/>
          <a:p>
            <a:r>
              <a:rPr lang="ja-JP" altLang="en-US" sz="1400" dirty="0"/>
              <a:t>熱田神宮の門前町ということから、宮という地名になったといわれています。この図は</a:t>
            </a:r>
            <a:r>
              <a:rPr lang="ja-JP" altLang="en-US" sz="1400" dirty="0" smtClean="0"/>
              <a:t>、</a:t>
            </a:r>
            <a:endParaRPr lang="en-US" altLang="ja-JP" sz="1400" dirty="0" smtClean="0"/>
          </a:p>
          <a:p>
            <a:r>
              <a:rPr lang="ja-JP" altLang="en-US" sz="1400" dirty="0" smtClean="0"/>
              <a:t>神宮</a:t>
            </a:r>
            <a:r>
              <a:rPr lang="ja-JP" altLang="en-US" sz="1400" dirty="0"/>
              <a:t>の祭りに出る駈馬（かけうま）を描いています。この祭りの馬には神が降臨</a:t>
            </a:r>
            <a:r>
              <a:rPr lang="ja-JP" altLang="en-US" sz="1400" dirty="0" smtClean="0"/>
              <a:t>されて</a:t>
            </a:r>
            <a:endParaRPr lang="en-US" altLang="ja-JP" sz="1400" dirty="0" smtClean="0"/>
          </a:p>
          <a:p>
            <a:r>
              <a:rPr lang="ja-JP" altLang="en-US" sz="1400" dirty="0" smtClean="0"/>
              <a:t>いる</a:t>
            </a:r>
            <a:r>
              <a:rPr lang="ja-JP" altLang="en-US" sz="1400" dirty="0"/>
              <a:t>とされ、この馬を二頭駈けさせ、その早さで、その年の豊作などを占ったと</a:t>
            </a:r>
            <a:r>
              <a:rPr lang="ja-JP" altLang="en-US" sz="1400" dirty="0" smtClean="0"/>
              <a:t>いわれ</a:t>
            </a:r>
            <a:endParaRPr lang="en-US" altLang="ja-JP" sz="1400" dirty="0" smtClean="0"/>
          </a:p>
          <a:p>
            <a:r>
              <a:rPr lang="ja-JP" altLang="en-US" sz="1400" dirty="0" smtClean="0"/>
              <a:t>て</a:t>
            </a:r>
            <a:r>
              <a:rPr lang="ja-JP" altLang="en-US" sz="1400" dirty="0"/>
              <a:t>います。かがり火の中での勇壮な祭りの様子をダイナミックに描いています</a:t>
            </a:r>
            <a:r>
              <a:rPr lang="ja-JP" altLang="en-US" sz="1400" dirty="0" smtClean="0"/>
              <a:t>。</a:t>
            </a:r>
            <a:endParaRPr kumimoji="1" lang="ja-JP" altLang="en-US" sz="1400" dirty="0"/>
          </a:p>
        </p:txBody>
      </p:sp>
    </p:spTree>
    <p:extLst>
      <p:ext uri="{BB962C8B-B14F-4D97-AF65-F5344CB8AC3E}">
        <p14:creationId xmlns:p14="http://schemas.microsoft.com/office/powerpoint/2010/main" val="20608087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学校関係\各教科・道徳・総合・特別支援・行事・卒業関係\各教科国算社理音体特別活動道徳など\国　算　社　理\社会\東海道浮世絵\歌川広重　東海道53次\42_Kuwa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97273"/>
            <a:ext cx="8640000" cy="563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1959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K:\学校関係\各教科・道徳・総合・特別支援・行事・卒業関係\各教科国算社理音体特別活動道徳など\国　算　社　理\社会\東海道浮世絵\歌川広重　東海道53次\43_Yokkaic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620688"/>
            <a:ext cx="8640000" cy="5550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8658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学校関係\各教科・道徳・総合・特別支援・行事・卒業関係\各教科国算社理音体特別活動道徳など\国　算　社　理\社会\東海道浮世絵\2　 川崎宿（かわさきしゅく、かわさきじゅ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84582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5777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K:\学校関係\各教科・道徳・総合・特別支援・行事・卒業関係\各教科国算社理音体特別活動道徳など\国　算　社　理\社会\東海道浮世絵\歌川広重　東海道53次\44_Sho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20812"/>
            <a:ext cx="8640000" cy="565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6405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K:\学校関係\各教科・道徳・総合・特別支援・行事・卒業関係\各教科国算社理音体特別活動道徳など\国　算　社　理\社会\東海道浮世絵\歌川広重　東海道53次\45_ishiyakus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77528"/>
            <a:ext cx="8640000" cy="565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3631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K:\学校関係\各教科・道徳・総合・特別支援・行事・卒業関係\各教科国算社理音体特別活動道徳など\国　算　社　理\社会\東海道浮世絵\歌川広重　東海道53次\46_kameya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640000" cy="565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6070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K:\学校関係\各教科・道徳・総合・特別支援・行事・卒業関係\各教科国算社理音体特別活動道徳など\国　算　社　理\社会\東海道浮世絵\歌川広重　東海道53次\47_sek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526852"/>
            <a:ext cx="8640000" cy="565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5379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K:\学校関係\各教科・道徳・総合・特別支援・行事・卒業関係\各教科国算社理音体特別活動道徳など\国　算　社　理\社会\東海道浮世絵\歌川広重　東海道53次\48_sakanoshi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 y="404664"/>
            <a:ext cx="8640000" cy="565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9623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K:\学校関係\各教科・道徳・総合・特別支援・行事・卒業関係\各教科国算社理音体特別活動道徳など\国　算　社　理\社会\東海道浮世絵\歌川広重　東海道53次\49_tsuchiya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332656"/>
            <a:ext cx="8640000" cy="565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9930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K:\学校関係\各教科・道徳・総合・特別支援・行事・卒業関係\各教科国算社理音体特別活動道徳など\国　算　社　理\社会\東海道浮世絵\歌川広重　東海道53次\50_Minakuc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86173"/>
            <a:ext cx="8640000" cy="570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4099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K:\学校関係\各教科・道徳・総合・特別支援・行事・卒業関係\各教科国算社理音体特別活動道徳など\国　算　社　理\社会\東海道浮世絵\歌川広重　東海道53次\52_Kusat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640000" cy="5917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9392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K:\学校関係\各教科・道徳・総合・特別支援・行事・卒業関係\各教科国算社理音体特別活動道徳など\国　算　社　理\社会\東海道浮世絵\歌川広重　東海道53次\52_Kusat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640000" cy="5917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7941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K:\学校関係\各教科・道徳・総合・特別支援・行事・卒業関係\各教科国算社理音体特別活動道徳など\国　算　社　理\社会\東海道浮世絵\歌川広重　東海道53次\53_Ot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640000" cy="5924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482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学校関係\各教科・道徳・総合・特別支援・行事・卒業関係\各教科国算社理音体特別活動道徳など\国　算　社　理\社会\東海道浮世絵\3 　神奈川宿（かながわしゅく、かながわじゅ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688"/>
            <a:ext cx="88011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7913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K:\学校関係\各教科・道徳・総合・特別支援・行事・卒業関係\各教科国算社理音体特別活動道徳など\国　算　社　理\社会\東海道浮世絵\歌川広重　東海道53次\京都　三条大橋.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640000" cy="565608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782662" y="5773029"/>
            <a:ext cx="7577715" cy="738664"/>
          </a:xfrm>
          <a:prstGeom prst="rect">
            <a:avLst/>
          </a:prstGeom>
          <a:noFill/>
        </p:spPr>
        <p:txBody>
          <a:bodyPr wrap="none" rtlCol="0">
            <a:spAutoFit/>
          </a:bodyPr>
          <a:lstStyle/>
          <a:p>
            <a:r>
              <a:rPr lang="ja-JP" altLang="en-US" sz="1400" dirty="0"/>
              <a:t>「京師（けいし）」とは、都、つまり京都のことです。三条大橋の上に立つと東海道の旅も終わりです</a:t>
            </a:r>
            <a:r>
              <a:rPr lang="ja-JP" altLang="en-US" sz="1400" dirty="0" smtClean="0"/>
              <a:t>。</a:t>
            </a:r>
            <a:endParaRPr lang="en-US" altLang="ja-JP" sz="1400" dirty="0" smtClean="0"/>
          </a:p>
          <a:p>
            <a:r>
              <a:rPr lang="ja-JP" altLang="en-US" sz="1400" dirty="0" smtClean="0"/>
              <a:t>眼下</a:t>
            </a:r>
            <a:r>
              <a:rPr lang="ja-JP" altLang="en-US" sz="1400" dirty="0"/>
              <a:t>には賀茂川がゆったり静かに流れ、江戸とは趣を異にする大原女や京女が行き交います</a:t>
            </a:r>
            <a:r>
              <a:rPr lang="ja-JP" altLang="en-US" sz="1400" dirty="0" smtClean="0"/>
              <a:t>。</a:t>
            </a:r>
            <a:endParaRPr lang="en-US" altLang="ja-JP" sz="1400" dirty="0" smtClean="0"/>
          </a:p>
          <a:p>
            <a:r>
              <a:rPr lang="ja-JP" altLang="en-US" sz="1400" dirty="0" smtClean="0"/>
              <a:t>遠く</a:t>
            </a:r>
            <a:r>
              <a:rPr lang="ja-JP" altLang="en-US" sz="1400" dirty="0"/>
              <a:t>に東山を眺めると、長かった旅が終わった安堵感が伝わってきます</a:t>
            </a:r>
            <a:r>
              <a:rPr lang="ja-JP" altLang="en-US" sz="1400" dirty="0" smtClean="0"/>
              <a:t>。</a:t>
            </a:r>
            <a:endParaRPr kumimoji="1" lang="ja-JP" altLang="en-US" sz="1400" dirty="0"/>
          </a:p>
        </p:txBody>
      </p:sp>
    </p:spTree>
    <p:extLst>
      <p:ext uri="{BB962C8B-B14F-4D97-AF65-F5344CB8AC3E}">
        <p14:creationId xmlns:p14="http://schemas.microsoft.com/office/powerpoint/2010/main" val="13827435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88" name="Picture 20" descr="F:\江戸時代~明治維新\東海道53次パワーポイント\東海道53次浮世絵パワーポイント完成版\５３次距離.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2656"/>
            <a:ext cx="8809037" cy="588962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07504" y="188640"/>
            <a:ext cx="8928992" cy="6480720"/>
          </a:xfrm>
          <a:prstGeom prst="rect">
            <a:avLst/>
          </a:prstGeom>
          <a:noFill/>
          <a:ln w="1016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8389" name="Picture 21" descr="F:\江戸時代~明治維新\東海道53次パワーポイント\東海道53次浮世絵パワーポイント完成版\gf2200101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5589240"/>
            <a:ext cx="1008112" cy="87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666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07504" y="188640"/>
            <a:ext cx="8928992" cy="6480720"/>
          </a:xfrm>
          <a:prstGeom prst="rect">
            <a:avLst/>
          </a:prstGeom>
          <a:noFill/>
          <a:ln w="1016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8389" name="Picture 21" descr="F:\江戸時代~明治維新\東海道53次パワーポイント\東海道53次浮世絵パワーポイント完成版\gf2200101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5589240"/>
            <a:ext cx="1008112" cy="8757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オブジェクト 2">
            <a:hlinkClick r:id="rId4" action="ppaction://hlinkfile"/>
          </p:cNvPr>
          <p:cNvGraphicFramePr>
            <a:graphicFrameLocks noChangeAspect="1"/>
          </p:cNvGraphicFramePr>
          <p:nvPr>
            <p:extLst>
              <p:ext uri="{D42A27DB-BD31-4B8C-83A1-F6EECF244321}">
                <p14:modId xmlns:p14="http://schemas.microsoft.com/office/powerpoint/2010/main" val="3984628208"/>
              </p:ext>
            </p:extLst>
          </p:nvPr>
        </p:nvGraphicFramePr>
        <p:xfrm>
          <a:off x="3563888" y="2708920"/>
          <a:ext cx="1651000" cy="914400"/>
        </p:xfrm>
        <a:graphic>
          <a:graphicData uri="http://schemas.openxmlformats.org/presentationml/2006/ole">
            <mc:AlternateContent xmlns:mc="http://schemas.openxmlformats.org/markup-compatibility/2006">
              <mc:Choice xmlns:v="urn:schemas-microsoft-com:vml" Requires="v">
                <p:oleObj spid="_x0000_s1027" name="パッケージャー シェル オブジェクト" showAsIcon="1" r:id="rId5" imgW="1650240" imgH="914400" progId="Package">
                  <p:embed/>
                </p:oleObj>
              </mc:Choice>
              <mc:Fallback>
                <p:oleObj name="パッケージャー シェル オブジェクト" showAsIcon="1" r:id="rId5" imgW="1650240" imgH="914400" progId="Package">
                  <p:embed/>
                  <p:pic>
                    <p:nvPicPr>
                      <p:cNvPr id="0" name=""/>
                      <p:cNvPicPr/>
                      <p:nvPr/>
                    </p:nvPicPr>
                    <p:blipFill>
                      <a:blip r:embed="rId6"/>
                      <a:stretch>
                        <a:fillRect/>
                      </a:stretch>
                    </p:blipFill>
                    <p:spPr>
                      <a:xfrm>
                        <a:off x="3563888" y="2708920"/>
                        <a:ext cx="1651000" cy="914400"/>
                      </a:xfrm>
                      <a:prstGeom prst="rect">
                        <a:avLst/>
                      </a:prstGeom>
                    </p:spPr>
                  </p:pic>
                </p:oleObj>
              </mc:Fallback>
            </mc:AlternateContent>
          </a:graphicData>
        </a:graphic>
      </p:graphicFrame>
    </p:spTree>
    <p:extLst>
      <p:ext uri="{BB962C8B-B14F-4D97-AF65-F5344CB8AC3E}">
        <p14:creationId xmlns:p14="http://schemas.microsoft.com/office/powerpoint/2010/main" val="2287526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学校関係\各教科・道徳・総合・特別支援・行事・卒業関係\各教科国算社理音体特別活動道徳など\国　算　社　理\社会\東海道浮世絵\4 　程ヶ谷宿（ほどがやしゅく、ほどがやじゅく、保土ヶ谷宿とも書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6677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226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学校関係\各教科・道徳・総合・特別支援・行事・卒業関係\各教科国算社理音体特別活動道徳など\国　算　社　理\社会\東海道浮世絵\５　戸塚宿（とつかしゅく、とつかじゅ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85820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291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学校関係\各教科・道徳・総合・特別支援・行事・卒業関係\各教科国算社理音体特別活動道徳など\国　算　社　理\社会\東海道浮世絵\６藤沢宿（ふじさわしゅく、ふじさわじゅ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508844"/>
            <a:ext cx="860107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8686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891</TotalTime>
  <Words>690</Words>
  <Application>Microsoft Office PowerPoint</Application>
  <PresentationFormat>画面に合わせる (4:3)</PresentationFormat>
  <Paragraphs>73</Paragraphs>
  <Slides>62</Slides>
  <Notes>0</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62</vt:i4>
      </vt:variant>
    </vt:vector>
  </HeadingPairs>
  <TitlesOfParts>
    <vt:vector size="64" baseType="lpstr">
      <vt:lpstr>Office ​​テーマ</vt:lpstr>
      <vt:lpstr>パッケージ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MouseComputer 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sinya</dc:creator>
  <cp:lastModifiedBy>shinya</cp:lastModifiedBy>
  <cp:revision>26</cp:revision>
  <dcterms:created xsi:type="dcterms:W3CDTF">2014-10-18T07:37:26Z</dcterms:created>
  <dcterms:modified xsi:type="dcterms:W3CDTF">2015-09-22T06:38:11Z</dcterms:modified>
</cp:coreProperties>
</file>